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33"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3299" autoAdjust="0"/>
  </p:normalViewPr>
  <p:slideViewPr>
    <p:cSldViewPr snapToGrid="0" snapToObjects="1">
      <p:cViewPr varScale="1">
        <p:scale>
          <a:sx n="72" d="100"/>
          <a:sy n="72" d="100"/>
        </p:scale>
        <p:origin x="84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oheebA/Rocket-Launch-Project/blob/main/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Toheeb Olufade</a:t>
            </a:r>
          </a:p>
          <a:p>
            <a:r>
              <a:rPr lang="en-US" dirty="0">
                <a:solidFill>
                  <a:schemeClr val="bg2"/>
                </a:solidFill>
                <a:latin typeface="Abadi" panose="020B0604020104020204" pitchFamily="34" charset="0"/>
                <a:ea typeface="SF Pro" pitchFamily="2" charset="0"/>
                <a:cs typeface="SF Pro" pitchFamily="2" charset="0"/>
              </a:rPr>
              <a:t>06/10/2023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2707218" cy="4351338"/>
          </a:xfrm>
          <a:prstGeom prst="rect">
            <a:avLst/>
          </a:prstGeom>
        </p:spPr>
        <p:txBody>
          <a:bodyPr/>
          <a:lstStyle/>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 Placeholder 2">
            <a:extLst>
              <a:ext uri="{FF2B5EF4-FFF2-40B4-BE49-F238E27FC236}">
                <a16:creationId xmlns:a16="http://schemas.microsoft.com/office/drawing/2014/main" id="{8DA8768D-E578-5ED6-7102-E9B9BECD2D64}"/>
              </a:ext>
            </a:extLst>
          </p:cNvPr>
          <p:cNvSpPr txBox="1">
            <a:spLocks/>
          </p:cNvSpPr>
          <p:nvPr/>
        </p:nvSpPr>
        <p:spPr>
          <a:xfrm>
            <a:off x="770011" y="1274358"/>
            <a:ext cx="10515599" cy="528828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00" dirty="0">
                <a:latin typeface="Abadi" panose="020B0604020104020204" pitchFamily="34" charset="0"/>
              </a:rPr>
              <a:t>Data Cleaning:</a:t>
            </a:r>
            <a:br>
              <a:rPr lang="en-US" sz="1900" dirty="0">
                <a:latin typeface="Abadi" panose="020B0604020104020204" pitchFamily="34" charset="0"/>
              </a:rPr>
            </a:br>
            <a:r>
              <a:rPr lang="en-US" sz="1900" dirty="0">
                <a:latin typeface="Abadi" panose="020B0604020104020204" pitchFamily="34" charset="0"/>
              </a:rPr>
              <a:t> - Addressed missing values, duplicates, and outliers to ensure data quality.</a:t>
            </a:r>
          </a:p>
          <a:p>
            <a:pPr marL="0" indent="0">
              <a:buNone/>
            </a:pPr>
            <a:r>
              <a:rPr lang="en-US" sz="1900" dirty="0">
                <a:latin typeface="Abadi" panose="020B0604020104020204" pitchFamily="34" charset="0"/>
              </a:rPr>
              <a:t>Standardization:</a:t>
            </a:r>
          </a:p>
          <a:p>
            <a:pPr marL="0" indent="0">
              <a:buNone/>
            </a:pPr>
            <a:r>
              <a:rPr lang="en-US" sz="1900" dirty="0">
                <a:latin typeface="Abadi" panose="020B0604020104020204" pitchFamily="34" charset="0"/>
              </a:rPr>
              <a:t>- Uniformly formatted data for consistency in analysis</a:t>
            </a:r>
          </a:p>
          <a:p>
            <a:pPr marL="0" indent="0">
              <a:buNone/>
            </a:pPr>
            <a:r>
              <a:rPr lang="en-US" sz="1900" dirty="0">
                <a:latin typeface="Abadi" panose="020B0604020104020204" pitchFamily="34" charset="0"/>
              </a:rPr>
              <a:t>Normalization:</a:t>
            </a:r>
          </a:p>
          <a:p>
            <a:pPr marL="0" indent="0">
              <a:buNone/>
            </a:pPr>
            <a:r>
              <a:rPr lang="en-US" sz="1900" dirty="0">
                <a:latin typeface="Abadi" panose="020B0604020104020204" pitchFamily="34" charset="0"/>
              </a:rPr>
              <a:t>Categorical Encoding:</a:t>
            </a:r>
          </a:p>
          <a:p>
            <a:pPr marL="0" indent="0">
              <a:buNone/>
            </a:pPr>
            <a:r>
              <a:rPr lang="en-US" sz="1900" dirty="0">
                <a:latin typeface="Abadi" panose="020B0604020104020204" pitchFamily="34" charset="0"/>
              </a:rPr>
              <a:t>- Converted categorical variables into numerical format for modeling.</a:t>
            </a:r>
          </a:p>
          <a:p>
            <a:pPr marL="0" indent="0">
              <a:buNone/>
            </a:pPr>
            <a:r>
              <a:rPr lang="en-US" sz="1900" dirty="0">
                <a:latin typeface="Abadi" panose="020B0604020104020204" pitchFamily="34" charset="0"/>
              </a:rPr>
              <a:t>Feature Engineering:</a:t>
            </a:r>
          </a:p>
          <a:p>
            <a:pPr marL="0" indent="0">
              <a:buNone/>
            </a:pPr>
            <a:r>
              <a:rPr lang="en-US" sz="1900" dirty="0">
                <a:latin typeface="Abadi" panose="020B0604020104020204" pitchFamily="34" charset="0"/>
              </a:rPr>
              <a:t>- Created new features to enhance predictive capabilities.</a:t>
            </a:r>
          </a:p>
          <a:p>
            <a:pPr marL="0" indent="0">
              <a:buNone/>
            </a:pPr>
            <a:r>
              <a:rPr lang="en-US" sz="1900" dirty="0">
                <a:latin typeface="Abadi" panose="020B0604020104020204" pitchFamily="34" charset="0"/>
              </a:rPr>
              <a:t>GitHub URL</a:t>
            </a:r>
          </a:p>
          <a:p>
            <a:pPr marL="0" indent="0">
              <a:buNone/>
            </a:pPr>
            <a:r>
              <a:rPr lang="en-US" sz="1900" dirty="0">
                <a:latin typeface="Abadi" panose="020B0604020104020204" pitchFamily="34" charset="0"/>
                <a:hlinkClick r:id="rId3"/>
              </a:rPr>
              <a:t>https://github.com/ToheebA/Rocket-Launch-Project/blob/main/labs-jupyter-spacex-data_wrangling_jupyterlite.jupyterlite.ipynb</a:t>
            </a:r>
            <a:endParaRPr lang="en-US" sz="1900" dirty="0">
              <a:latin typeface="Abadi" panose="020B0604020104020204" pitchFamily="34" charset="0"/>
            </a:endParaRPr>
          </a:p>
          <a:p>
            <a:pPr marL="0" indent="0">
              <a:buNone/>
            </a:pPr>
            <a:r>
              <a:rPr lang="en-US" sz="1900" dirty="0">
                <a:latin typeface="Abadi" panose="020B0604020104020204" pitchFamily="34" charset="0"/>
              </a:rPr>
              <a:t>Data</a:t>
            </a:r>
          </a:p>
          <a:p>
            <a:pPr marL="0" indent="0">
              <a:buNone/>
            </a:pPr>
            <a:r>
              <a:rPr lang="en-US" sz="1900" dirty="0">
                <a:latin typeface="Abadi" panose="020B0604020104020204" pitchFamily="34" charset="0"/>
              </a:rPr>
              <a:t>Wrangling</a:t>
            </a:r>
          </a:p>
          <a:p>
            <a:pPr marL="0" indent="0">
              <a:buNone/>
            </a:pPr>
            <a:r>
              <a:rPr lang="en-US" sz="1900" dirty="0">
                <a:latin typeface="Abadi" panose="020B0604020104020204" pitchFamily="34" charset="0"/>
              </a:rPr>
              <a:t>Flowchart</a:t>
            </a:r>
          </a:p>
        </p:txBody>
      </p:sp>
      <p:sp>
        <p:nvSpPr>
          <p:cNvPr id="6" name="Rectangle 5">
            <a:extLst>
              <a:ext uri="{FF2B5EF4-FFF2-40B4-BE49-F238E27FC236}">
                <a16:creationId xmlns:a16="http://schemas.microsoft.com/office/drawing/2014/main" id="{76BB1FB0-0AE0-8785-5A3D-194491AFE57F}"/>
              </a:ext>
            </a:extLst>
          </p:cNvPr>
          <p:cNvSpPr/>
          <p:nvPr/>
        </p:nvSpPr>
        <p:spPr>
          <a:xfrm>
            <a:off x="2312866" y="5582315"/>
            <a:ext cx="1524000" cy="11834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0" dirty="0">
                <a:effectLst/>
                <a:latin typeface="-apple-system"/>
              </a:rPr>
              <a:t>Calculate the number of launches on each site</a:t>
            </a:r>
          </a:p>
        </p:txBody>
      </p:sp>
      <p:sp>
        <p:nvSpPr>
          <p:cNvPr id="7" name="Arrow: Right 6">
            <a:extLst>
              <a:ext uri="{FF2B5EF4-FFF2-40B4-BE49-F238E27FC236}">
                <a16:creationId xmlns:a16="http://schemas.microsoft.com/office/drawing/2014/main" id="{F8AD8035-F4A5-3B4F-A662-BB23C0D4FDEA}"/>
              </a:ext>
            </a:extLst>
          </p:cNvPr>
          <p:cNvSpPr/>
          <p:nvPr/>
        </p:nvSpPr>
        <p:spPr>
          <a:xfrm>
            <a:off x="3836866" y="6096852"/>
            <a:ext cx="807720" cy="259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6FD2E9C-1B72-11FE-4D3F-D8B52CB9FD7F}"/>
              </a:ext>
            </a:extLst>
          </p:cNvPr>
          <p:cNvSpPr/>
          <p:nvPr/>
        </p:nvSpPr>
        <p:spPr>
          <a:xfrm>
            <a:off x="4662187" y="5585228"/>
            <a:ext cx="1752600" cy="11834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0" dirty="0">
                <a:effectLst/>
                <a:latin typeface="-apple-system"/>
              </a:rPr>
              <a:t>Calculate the number and occurrence of each orbit</a:t>
            </a:r>
          </a:p>
        </p:txBody>
      </p:sp>
      <p:sp>
        <p:nvSpPr>
          <p:cNvPr id="10" name="Arrow: Right 9">
            <a:extLst>
              <a:ext uri="{FF2B5EF4-FFF2-40B4-BE49-F238E27FC236}">
                <a16:creationId xmlns:a16="http://schemas.microsoft.com/office/drawing/2014/main" id="{164BEFEC-FFEF-6B69-E0BF-B91FF7204D86}"/>
              </a:ext>
            </a:extLst>
          </p:cNvPr>
          <p:cNvSpPr/>
          <p:nvPr/>
        </p:nvSpPr>
        <p:spPr>
          <a:xfrm>
            <a:off x="6432388" y="6025573"/>
            <a:ext cx="960120" cy="2877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8810FE02-495D-95E0-53C9-C45309A3FDF7}"/>
              </a:ext>
            </a:extLst>
          </p:cNvPr>
          <p:cNvSpPr/>
          <p:nvPr/>
        </p:nvSpPr>
        <p:spPr>
          <a:xfrm>
            <a:off x="7410109" y="5394960"/>
            <a:ext cx="1658652" cy="1600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0" dirty="0">
                <a:effectLst/>
                <a:latin typeface="-apple-system"/>
              </a:rPr>
              <a:t>Calculate the number and </a:t>
            </a:r>
            <a:r>
              <a:rPr lang="en-GB" b="1" i="0" dirty="0" err="1">
                <a:effectLst/>
                <a:latin typeface="-apple-system"/>
              </a:rPr>
              <a:t>occurence</a:t>
            </a:r>
            <a:r>
              <a:rPr lang="en-GB" b="1" i="0" dirty="0">
                <a:effectLst/>
                <a:latin typeface="-apple-system"/>
              </a:rPr>
              <a:t> of mission outcome per orbit type</a:t>
            </a:r>
          </a:p>
        </p:txBody>
      </p:sp>
      <p:sp>
        <p:nvSpPr>
          <p:cNvPr id="13" name="Arrow: Right 12">
            <a:extLst>
              <a:ext uri="{FF2B5EF4-FFF2-40B4-BE49-F238E27FC236}">
                <a16:creationId xmlns:a16="http://schemas.microsoft.com/office/drawing/2014/main" id="{2790E573-687B-D653-63E1-4C0439144112}"/>
              </a:ext>
            </a:extLst>
          </p:cNvPr>
          <p:cNvSpPr/>
          <p:nvPr/>
        </p:nvSpPr>
        <p:spPr>
          <a:xfrm>
            <a:off x="9068761" y="5973085"/>
            <a:ext cx="960120" cy="2877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BDFD5E51-9EFA-FB8E-BFA4-4F56CEB459BD}"/>
              </a:ext>
            </a:extLst>
          </p:cNvPr>
          <p:cNvSpPr/>
          <p:nvPr/>
        </p:nvSpPr>
        <p:spPr>
          <a:xfrm>
            <a:off x="10030818" y="5316841"/>
            <a:ext cx="1658652" cy="1600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0" dirty="0">
                <a:effectLst/>
                <a:latin typeface="-apple-system"/>
              </a:rPr>
              <a:t>Create a landing outcome label from Outcome column</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5E33056F-945D-1CBD-9D80-5348C7FDC1D2}"/>
              </a:ext>
            </a:extLst>
          </p:cNvPr>
          <p:cNvSpPr txBox="1">
            <a:spLocks/>
          </p:cNvSpPr>
          <p:nvPr/>
        </p:nvSpPr>
        <p:spPr>
          <a:xfrm>
            <a:off x="770011" y="1463040"/>
            <a:ext cx="10515600" cy="5288280"/>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800" dirty="0">
                <a:solidFill>
                  <a:schemeClr val="accent3">
                    <a:lumMod val="25000"/>
                  </a:schemeClr>
                </a:solidFill>
                <a:latin typeface="Abadi"/>
              </a:rPr>
              <a:t>The following charts were created:</a:t>
            </a:r>
          </a:p>
          <a:p>
            <a:pPr>
              <a:lnSpc>
                <a:spcPct val="100000"/>
              </a:lnSpc>
              <a:spcBef>
                <a:spcPts val="1400"/>
              </a:spcBef>
            </a:pPr>
            <a:r>
              <a:rPr lang="en-US" sz="2800" dirty="0">
                <a:solidFill>
                  <a:schemeClr val="accent3">
                    <a:lumMod val="25000"/>
                  </a:schemeClr>
                </a:solidFill>
                <a:latin typeface="Abadi"/>
              </a:rPr>
              <a:t>Scatterplot of </a:t>
            </a:r>
            <a:r>
              <a:rPr lang="en-US" sz="2800" dirty="0" err="1">
                <a:solidFill>
                  <a:schemeClr val="accent3">
                    <a:lumMod val="25000"/>
                  </a:schemeClr>
                </a:solidFill>
                <a:latin typeface="Abadi"/>
              </a:rPr>
              <a:t>FlightNumber</a:t>
            </a:r>
            <a:r>
              <a:rPr lang="en-US" sz="2800" dirty="0">
                <a:solidFill>
                  <a:schemeClr val="accent3">
                    <a:lumMod val="25000"/>
                  </a:schemeClr>
                </a:solidFill>
                <a:latin typeface="Abadi"/>
              </a:rPr>
              <a:t> vs </a:t>
            </a:r>
            <a:r>
              <a:rPr lang="en-US" sz="2800" dirty="0" err="1">
                <a:solidFill>
                  <a:schemeClr val="accent3">
                    <a:lumMod val="25000"/>
                  </a:schemeClr>
                </a:solidFill>
                <a:latin typeface="Abadi"/>
              </a:rPr>
              <a:t>PayloadMass</a:t>
            </a:r>
            <a:endParaRPr lang="en-US" sz="2800" dirty="0">
              <a:solidFill>
                <a:schemeClr val="accent3">
                  <a:lumMod val="25000"/>
                </a:schemeClr>
              </a:solidFill>
              <a:latin typeface="Abadi"/>
            </a:endParaRPr>
          </a:p>
          <a:p>
            <a:pPr>
              <a:lnSpc>
                <a:spcPct val="100000"/>
              </a:lnSpc>
              <a:spcBef>
                <a:spcPts val="1400"/>
              </a:spcBef>
            </a:pPr>
            <a:r>
              <a:rPr lang="en-US" sz="2800" dirty="0">
                <a:solidFill>
                  <a:schemeClr val="accent3">
                    <a:lumMod val="25000"/>
                  </a:schemeClr>
                </a:solidFill>
                <a:latin typeface="Abadi"/>
              </a:rPr>
              <a:t>Scatterplot of </a:t>
            </a:r>
            <a:r>
              <a:rPr lang="en-US" sz="2800" dirty="0" err="1">
                <a:solidFill>
                  <a:schemeClr val="accent3">
                    <a:lumMod val="25000"/>
                  </a:schemeClr>
                </a:solidFill>
                <a:latin typeface="Abadi"/>
              </a:rPr>
              <a:t>FlightNumber</a:t>
            </a:r>
            <a:r>
              <a:rPr lang="en-US" sz="2800" dirty="0">
                <a:solidFill>
                  <a:schemeClr val="accent3">
                    <a:lumMod val="25000"/>
                  </a:schemeClr>
                </a:solidFill>
                <a:latin typeface="Abadi"/>
              </a:rPr>
              <a:t> vs </a:t>
            </a:r>
            <a:r>
              <a:rPr lang="en-US" sz="2800" dirty="0" err="1">
                <a:solidFill>
                  <a:schemeClr val="accent3">
                    <a:lumMod val="25000"/>
                  </a:schemeClr>
                </a:solidFill>
                <a:latin typeface="Abadi"/>
              </a:rPr>
              <a:t>LaunchSite</a:t>
            </a:r>
            <a:endParaRPr lang="en-US" sz="2800" dirty="0">
              <a:solidFill>
                <a:schemeClr val="accent3">
                  <a:lumMod val="25000"/>
                </a:schemeClr>
              </a:solidFill>
              <a:latin typeface="Abadi"/>
            </a:endParaRPr>
          </a:p>
          <a:p>
            <a:pPr>
              <a:lnSpc>
                <a:spcPct val="100000"/>
              </a:lnSpc>
              <a:spcBef>
                <a:spcPts val="1400"/>
              </a:spcBef>
            </a:pPr>
            <a:r>
              <a:rPr lang="en-US" sz="2800" dirty="0">
                <a:solidFill>
                  <a:schemeClr val="accent3">
                    <a:lumMod val="25000"/>
                  </a:schemeClr>
                </a:solidFill>
                <a:latin typeface="Abadi"/>
              </a:rPr>
              <a:t>Scatterplot of </a:t>
            </a:r>
            <a:r>
              <a:rPr lang="en-US" sz="2800" dirty="0" err="1">
                <a:solidFill>
                  <a:schemeClr val="accent3">
                    <a:lumMod val="25000"/>
                  </a:schemeClr>
                </a:solidFill>
                <a:latin typeface="Abadi"/>
              </a:rPr>
              <a:t>PayloadMass</a:t>
            </a:r>
            <a:r>
              <a:rPr lang="en-US" sz="2800" dirty="0">
                <a:solidFill>
                  <a:schemeClr val="accent3">
                    <a:lumMod val="25000"/>
                  </a:schemeClr>
                </a:solidFill>
                <a:latin typeface="Abadi"/>
              </a:rPr>
              <a:t> vs </a:t>
            </a:r>
            <a:r>
              <a:rPr lang="en-US" sz="2800" dirty="0" err="1">
                <a:solidFill>
                  <a:schemeClr val="accent3">
                    <a:lumMod val="25000"/>
                  </a:schemeClr>
                </a:solidFill>
                <a:latin typeface="Abadi"/>
              </a:rPr>
              <a:t>LaunchSite</a:t>
            </a:r>
            <a:endParaRPr lang="en-US" sz="2800" dirty="0">
              <a:solidFill>
                <a:schemeClr val="accent3">
                  <a:lumMod val="25000"/>
                </a:schemeClr>
              </a:solidFill>
              <a:latin typeface="Abadi"/>
            </a:endParaRPr>
          </a:p>
          <a:p>
            <a:pPr>
              <a:lnSpc>
                <a:spcPct val="100000"/>
              </a:lnSpc>
              <a:spcBef>
                <a:spcPts val="1400"/>
              </a:spcBef>
            </a:pPr>
            <a:r>
              <a:rPr lang="en-US" sz="2800" dirty="0" err="1">
                <a:solidFill>
                  <a:schemeClr val="accent3">
                    <a:lumMod val="25000"/>
                  </a:schemeClr>
                </a:solidFill>
                <a:latin typeface="Abadi"/>
              </a:rPr>
              <a:t>Barchart</a:t>
            </a:r>
            <a:r>
              <a:rPr lang="en-US" sz="2800" dirty="0">
                <a:solidFill>
                  <a:schemeClr val="accent3">
                    <a:lumMod val="25000"/>
                  </a:schemeClr>
                </a:solidFill>
                <a:latin typeface="Abadi"/>
              </a:rPr>
              <a:t> of Orbit types with their respective Success rate</a:t>
            </a:r>
          </a:p>
          <a:p>
            <a:pPr>
              <a:lnSpc>
                <a:spcPct val="100000"/>
              </a:lnSpc>
              <a:spcBef>
                <a:spcPts val="1400"/>
              </a:spcBef>
            </a:pPr>
            <a:r>
              <a:rPr lang="en-US" sz="2800" dirty="0">
                <a:solidFill>
                  <a:schemeClr val="accent3">
                    <a:lumMod val="25000"/>
                  </a:schemeClr>
                </a:solidFill>
                <a:latin typeface="Abadi"/>
              </a:rPr>
              <a:t>Scatterplot of </a:t>
            </a:r>
            <a:r>
              <a:rPr lang="en-US" sz="2800" dirty="0" err="1">
                <a:solidFill>
                  <a:schemeClr val="accent3">
                    <a:lumMod val="25000"/>
                  </a:schemeClr>
                </a:solidFill>
                <a:latin typeface="Abadi"/>
              </a:rPr>
              <a:t>FlightNumber</a:t>
            </a:r>
            <a:r>
              <a:rPr lang="en-US" sz="2800" dirty="0">
                <a:solidFill>
                  <a:schemeClr val="accent3">
                    <a:lumMod val="25000"/>
                  </a:schemeClr>
                </a:solidFill>
                <a:latin typeface="Abadi"/>
              </a:rPr>
              <a:t> vs Orbit</a:t>
            </a:r>
          </a:p>
          <a:p>
            <a:pPr>
              <a:lnSpc>
                <a:spcPct val="100000"/>
              </a:lnSpc>
              <a:spcBef>
                <a:spcPts val="1400"/>
              </a:spcBef>
            </a:pPr>
            <a:r>
              <a:rPr lang="en-US" sz="2800" dirty="0">
                <a:solidFill>
                  <a:schemeClr val="accent3">
                    <a:lumMod val="25000"/>
                  </a:schemeClr>
                </a:solidFill>
                <a:latin typeface="Abadi"/>
              </a:rPr>
              <a:t>Scatterplot of </a:t>
            </a:r>
            <a:r>
              <a:rPr lang="en-US" sz="2800" dirty="0" err="1">
                <a:solidFill>
                  <a:schemeClr val="accent3">
                    <a:lumMod val="25000"/>
                  </a:schemeClr>
                </a:solidFill>
                <a:latin typeface="Abadi"/>
              </a:rPr>
              <a:t>PayloadMass</a:t>
            </a:r>
            <a:r>
              <a:rPr lang="en-US" sz="2800" dirty="0">
                <a:solidFill>
                  <a:schemeClr val="accent3">
                    <a:lumMod val="25000"/>
                  </a:schemeClr>
                </a:solidFill>
                <a:latin typeface="Abadi"/>
              </a:rPr>
              <a:t> vs Orbit</a:t>
            </a:r>
          </a:p>
          <a:p>
            <a:pPr>
              <a:lnSpc>
                <a:spcPct val="100000"/>
              </a:lnSpc>
              <a:spcBef>
                <a:spcPts val="1400"/>
              </a:spcBef>
            </a:pPr>
            <a:r>
              <a:rPr lang="en-US" sz="2800" dirty="0">
                <a:solidFill>
                  <a:schemeClr val="accent3">
                    <a:lumMod val="25000"/>
                  </a:schemeClr>
                </a:solidFill>
                <a:latin typeface="Abadi"/>
              </a:rPr>
              <a:t>Line chart of Year vs Average Success Rate</a:t>
            </a:r>
          </a:p>
          <a:p>
            <a:pPr marL="0" indent="0">
              <a:lnSpc>
                <a:spcPct val="100000"/>
              </a:lnSpc>
              <a:spcBef>
                <a:spcPts val="1400"/>
              </a:spcBef>
              <a:buNone/>
            </a:pPr>
            <a:r>
              <a:rPr lang="en-US" sz="2800" dirty="0">
                <a:solidFill>
                  <a:schemeClr val="accent3">
                    <a:lumMod val="25000"/>
                  </a:schemeClr>
                </a:solidFill>
                <a:latin typeface="Abadi"/>
              </a:rPr>
              <a:t>GitHub URL</a:t>
            </a:r>
          </a:p>
          <a:p>
            <a:pPr marL="0" indent="0">
              <a:lnSpc>
                <a:spcPct val="100000"/>
              </a:lnSpc>
              <a:spcBef>
                <a:spcPts val="1400"/>
              </a:spcBef>
              <a:buNone/>
            </a:pPr>
            <a:r>
              <a:rPr lang="en-US" sz="2800" dirty="0">
                <a:solidFill>
                  <a:schemeClr val="accent3">
                    <a:lumMod val="25000"/>
                  </a:schemeClr>
                </a:solidFill>
                <a:latin typeface="Abadi"/>
              </a:rPr>
              <a:t>https://github.com/ToheebA/Rocket-Launch-Project/blob/main/jupyter-labs-eda-dataviz.ipynb.jupyterlite.ipynb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22FAF513-2A67-B4C0-54B6-BDDDC664BC8A}"/>
              </a:ext>
            </a:extLst>
          </p:cNvPr>
          <p:cNvSpPr txBox="1">
            <a:spLocks/>
          </p:cNvSpPr>
          <p:nvPr/>
        </p:nvSpPr>
        <p:spPr>
          <a:xfrm>
            <a:off x="770011" y="1463040"/>
            <a:ext cx="10515600" cy="5288280"/>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The following SQL queries were made:</a:t>
            </a:r>
          </a:p>
          <a:p>
            <a:pPr>
              <a:lnSpc>
                <a:spcPct val="100000"/>
              </a:lnSpc>
              <a:spcBef>
                <a:spcPts val="1400"/>
              </a:spcBef>
            </a:pPr>
            <a:r>
              <a:rPr lang="en-US" sz="2800" dirty="0">
                <a:solidFill>
                  <a:schemeClr val="accent3">
                    <a:lumMod val="25000"/>
                  </a:schemeClr>
                </a:solidFill>
                <a:latin typeface="Abadi" panose="020B0604020104020204" pitchFamily="34" charset="0"/>
              </a:rPr>
              <a:t>Query to display the names of the unique launch sites in the space mission.</a:t>
            </a:r>
          </a:p>
          <a:p>
            <a:pPr>
              <a:lnSpc>
                <a:spcPct val="100000"/>
              </a:lnSpc>
              <a:spcBef>
                <a:spcPts val="1400"/>
              </a:spcBef>
            </a:pPr>
            <a:r>
              <a:rPr lang="en-US" sz="2800" dirty="0">
                <a:solidFill>
                  <a:schemeClr val="accent3">
                    <a:lumMod val="25000"/>
                  </a:schemeClr>
                </a:solidFill>
                <a:latin typeface="Abadi" panose="020B0604020104020204" pitchFamily="34" charset="0"/>
              </a:rPr>
              <a:t>Query to display 5 records where launch sites begin with the string ‘CCA’</a:t>
            </a:r>
          </a:p>
          <a:p>
            <a:pPr>
              <a:lnSpc>
                <a:spcPct val="100000"/>
              </a:lnSpc>
              <a:spcBef>
                <a:spcPts val="1400"/>
              </a:spcBef>
            </a:pPr>
            <a:r>
              <a:rPr lang="en-US" sz="2800" dirty="0">
                <a:solidFill>
                  <a:schemeClr val="accent3">
                    <a:lumMod val="25000"/>
                  </a:schemeClr>
                </a:solidFill>
                <a:latin typeface="Abadi" panose="020B0604020104020204" pitchFamily="34" charset="0"/>
              </a:rPr>
              <a:t>Query to display the total payload mass carried by boosters launched by NASA(CRS).</a:t>
            </a:r>
          </a:p>
          <a:p>
            <a:pPr>
              <a:lnSpc>
                <a:spcPct val="100000"/>
              </a:lnSpc>
              <a:spcBef>
                <a:spcPts val="1400"/>
              </a:spcBef>
            </a:pPr>
            <a:r>
              <a:rPr lang="en-US" sz="2800" dirty="0">
                <a:solidFill>
                  <a:schemeClr val="accent3">
                    <a:lumMod val="25000"/>
                  </a:schemeClr>
                </a:solidFill>
                <a:latin typeface="Abadi" panose="020B0604020104020204" pitchFamily="34" charset="0"/>
              </a:rPr>
              <a:t>Query to display average payload mass carried by booster version F9 v1.1</a:t>
            </a:r>
          </a:p>
          <a:p>
            <a:pPr>
              <a:lnSpc>
                <a:spcPct val="100000"/>
              </a:lnSpc>
              <a:spcBef>
                <a:spcPts val="1400"/>
              </a:spcBef>
            </a:pPr>
            <a:r>
              <a:rPr lang="en-US" sz="2800" dirty="0">
                <a:solidFill>
                  <a:schemeClr val="accent3">
                    <a:lumMod val="25000"/>
                  </a:schemeClr>
                </a:solidFill>
                <a:latin typeface="Abadi" panose="020B0604020104020204" pitchFamily="34" charset="0"/>
              </a:rPr>
              <a:t>Query to list the date when the first successful landing outcome in ground pad was achieved</a:t>
            </a:r>
          </a:p>
          <a:p>
            <a:pPr>
              <a:lnSpc>
                <a:spcPct val="100000"/>
              </a:lnSpc>
              <a:spcBef>
                <a:spcPts val="1400"/>
              </a:spcBef>
            </a:pPr>
            <a:r>
              <a:rPr lang="en-US" sz="2800" dirty="0">
                <a:solidFill>
                  <a:schemeClr val="accent3">
                    <a:lumMod val="25000"/>
                  </a:schemeClr>
                </a:solidFill>
                <a:latin typeface="Abadi" panose="020B0604020104020204" pitchFamily="34" charset="0"/>
              </a:rPr>
              <a:t>Query to list the names of the boosters which have success in drone ship and have payload mass greater than 4000 but less than 6000</a:t>
            </a:r>
          </a:p>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https://github.com/ToheebA/Rocket-Launch-Project/blob/main/jupyter-labs-eda-sql-coursera_sqllite.ipynb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F393E469-724F-A90D-7D64-294EE692C05E}"/>
              </a:ext>
            </a:extLst>
          </p:cNvPr>
          <p:cNvSpPr txBox="1">
            <a:spLocks/>
          </p:cNvSpPr>
          <p:nvPr/>
        </p:nvSpPr>
        <p:spPr>
          <a:xfrm>
            <a:off x="770011" y="1463040"/>
            <a:ext cx="10515600" cy="5288280"/>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The following map objects were added:</a:t>
            </a:r>
          </a:p>
          <a:p>
            <a:pPr>
              <a:lnSpc>
                <a:spcPct val="100000"/>
              </a:lnSpc>
              <a:spcBef>
                <a:spcPts val="1400"/>
              </a:spcBef>
            </a:pPr>
            <a:r>
              <a:rPr lang="en-US" dirty="0">
                <a:solidFill>
                  <a:schemeClr val="accent3">
                    <a:lumMod val="25000"/>
                  </a:schemeClr>
                </a:solidFill>
                <a:latin typeface="Abadi" panose="020B0604020104020204" pitchFamily="34" charset="0"/>
              </a:rPr>
              <a:t>Markers: Represented launch sites and coastline points.</a:t>
            </a:r>
          </a:p>
          <a:p>
            <a:pPr>
              <a:lnSpc>
                <a:spcPct val="100000"/>
              </a:lnSpc>
              <a:spcBef>
                <a:spcPts val="1400"/>
              </a:spcBef>
            </a:pPr>
            <a:r>
              <a:rPr lang="en-US" sz="2800" dirty="0">
                <a:solidFill>
                  <a:schemeClr val="accent3">
                    <a:lumMod val="25000"/>
                  </a:schemeClr>
                </a:solidFill>
                <a:latin typeface="Abadi" panose="020B0604020104020204" pitchFamily="34" charset="0"/>
              </a:rPr>
              <a:t>Circles: Highlighted specific areas for visual emphasis.</a:t>
            </a:r>
          </a:p>
          <a:p>
            <a:pPr>
              <a:lnSpc>
                <a:spcPct val="100000"/>
              </a:lnSpc>
              <a:spcBef>
                <a:spcPts val="1400"/>
              </a:spcBef>
            </a:pPr>
            <a:r>
              <a:rPr lang="en-US" sz="2800" dirty="0">
                <a:solidFill>
                  <a:schemeClr val="accent3">
                    <a:lumMod val="25000"/>
                  </a:schemeClr>
                </a:solidFill>
                <a:latin typeface="Abadi" panose="020B0604020104020204" pitchFamily="34" charset="0"/>
              </a:rPr>
              <a:t>Lines: Illustrated paths or boundaries for better spatia</a:t>
            </a:r>
            <a:r>
              <a:rPr lang="en-US" dirty="0">
                <a:solidFill>
                  <a:schemeClr val="accent3">
                    <a:lumMod val="25000"/>
                  </a:schemeClr>
                </a:solidFill>
                <a:latin typeface="Abadi" panose="020B0604020104020204" pitchFamily="34" charset="0"/>
              </a:rPr>
              <a:t>l understanding.</a:t>
            </a:r>
            <a:endParaRPr lang="en-US" sz="2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dirty="0">
                <a:solidFill>
                  <a:schemeClr val="accent3">
                    <a:lumMod val="25000"/>
                  </a:schemeClr>
                </a:solidFill>
                <a:latin typeface="Abadi" panose="020B0604020104020204" pitchFamily="34" charset="0"/>
              </a:rPr>
              <a:t>Reasons for adding map objects:</a:t>
            </a:r>
            <a:endParaRPr lang="en-US" sz="2800"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Markers: Provided visual reference points for launch sites and coastline, enhancing map interactivity and clarity.</a:t>
            </a:r>
            <a:r>
              <a:rPr lang="en-US" sz="2800" dirty="0">
                <a:solidFill>
                  <a:schemeClr val="accent3">
                    <a:lumMod val="25000"/>
                  </a:schemeClr>
                </a:solidFill>
                <a:latin typeface="Abadi" panose="020B0604020104020204" pitchFamily="34" charset="0"/>
              </a:rPr>
              <a:t> </a:t>
            </a:r>
          </a:p>
          <a:p>
            <a:pPr>
              <a:lnSpc>
                <a:spcPct val="100000"/>
              </a:lnSpc>
              <a:spcBef>
                <a:spcPts val="1400"/>
              </a:spcBef>
            </a:pPr>
            <a:r>
              <a:rPr lang="en-US" dirty="0">
                <a:solidFill>
                  <a:schemeClr val="accent3">
                    <a:lumMod val="25000"/>
                  </a:schemeClr>
                </a:solidFill>
                <a:latin typeface="Abadi" panose="020B0604020104020204" pitchFamily="34" charset="0"/>
              </a:rPr>
              <a:t>Circles: Emphasized specific regions, such as launch sites, for important context.</a:t>
            </a:r>
            <a:endParaRPr lang="en-US" sz="2800"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Lines: Outlined boundaries or paths to improve spatial comprehension, e.g., equator line</a:t>
            </a:r>
            <a:r>
              <a:rPr lang="en-US" sz="28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https://github.com/ToheebA/Rocket-Launch-Project/blob/main/lab_jupyter_launch_site_location.jupyterlite%20(1).ipynb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6DACB79A-19A3-90E1-A3BB-D6555EB035CB}"/>
              </a:ext>
            </a:extLst>
          </p:cNvPr>
          <p:cNvSpPr txBox="1">
            <a:spLocks/>
          </p:cNvSpPr>
          <p:nvPr/>
        </p:nvSpPr>
        <p:spPr>
          <a:xfrm>
            <a:off x="770011" y="1463040"/>
            <a:ext cx="10515600" cy="5288280"/>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The following plots/graphs and interactions were added to the dashboard:</a:t>
            </a:r>
          </a:p>
          <a:p>
            <a:pPr>
              <a:lnSpc>
                <a:spcPct val="100000"/>
              </a:lnSpc>
              <a:spcBef>
                <a:spcPts val="1400"/>
              </a:spcBef>
            </a:pPr>
            <a:r>
              <a:rPr lang="en-US" dirty="0">
                <a:solidFill>
                  <a:schemeClr val="accent3">
                    <a:lumMod val="25000"/>
                  </a:schemeClr>
                </a:solidFill>
                <a:latin typeface="Abadi" panose="020B0604020104020204" pitchFamily="34" charset="0"/>
              </a:rPr>
              <a:t>Pie Chart: Displayed success rates for different launch sites.</a:t>
            </a:r>
          </a:p>
          <a:p>
            <a:pPr>
              <a:lnSpc>
                <a:spcPct val="100000"/>
              </a:lnSpc>
              <a:spcBef>
                <a:spcPts val="1400"/>
              </a:spcBef>
            </a:pPr>
            <a:r>
              <a:rPr lang="en-US" dirty="0">
                <a:solidFill>
                  <a:schemeClr val="accent3">
                    <a:lumMod val="25000"/>
                  </a:schemeClr>
                </a:solidFill>
                <a:latin typeface="Abadi" panose="020B0604020104020204" pitchFamily="34" charset="0"/>
              </a:rPr>
              <a:t>Scatter Chart: Showed the correlation between payload and launch success.</a:t>
            </a:r>
          </a:p>
          <a:p>
            <a:pPr>
              <a:lnSpc>
                <a:spcPct val="100000"/>
              </a:lnSpc>
              <a:spcBef>
                <a:spcPts val="1400"/>
              </a:spcBef>
            </a:pPr>
            <a:r>
              <a:rPr lang="en-US" dirty="0">
                <a:solidFill>
                  <a:schemeClr val="accent3">
                    <a:lumMod val="25000"/>
                  </a:schemeClr>
                </a:solidFill>
                <a:latin typeface="Abadi" panose="020B0604020104020204" pitchFamily="34" charset="0"/>
              </a:rPr>
              <a:t>Dropdown: Allowed users to select specific launch sites for detailed information.</a:t>
            </a:r>
            <a:endParaRPr lang="en-US" sz="2800"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Range Slider: Enabled users to filter data based on payload range.</a:t>
            </a:r>
            <a:endParaRPr lang="en-US" sz="2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dirty="0">
                <a:solidFill>
                  <a:schemeClr val="accent3">
                    <a:lumMod val="25000"/>
                  </a:schemeClr>
                </a:solidFill>
                <a:latin typeface="Abadi" panose="020B0604020104020204" pitchFamily="34" charset="0"/>
              </a:rPr>
              <a:t>Reasons for adding elements:</a:t>
            </a:r>
            <a:endParaRPr lang="en-US" sz="2800" dirty="0">
              <a:solidFill>
                <a:schemeClr val="accent3">
                  <a:lumMod val="25000"/>
                </a:schemeClr>
              </a:solidFill>
              <a:latin typeface="Abadi" panose="020B0604020104020204" pitchFamily="34" charset="0"/>
            </a:endParaRPr>
          </a:p>
          <a:p>
            <a:pPr>
              <a:lnSpc>
                <a:spcPct val="100000"/>
              </a:lnSpc>
              <a:spcBef>
                <a:spcPts val="1400"/>
              </a:spcBef>
            </a:pPr>
            <a:r>
              <a:rPr lang="en-US" sz="2800" dirty="0">
                <a:solidFill>
                  <a:schemeClr val="accent3">
                    <a:lumMod val="25000"/>
                  </a:schemeClr>
                </a:solidFill>
                <a:latin typeface="Abadi" panose="020B0604020104020204" pitchFamily="34" charset="0"/>
              </a:rPr>
              <a:t>Pie Chart: Provided a quick overview of success rates, aiding </a:t>
            </a:r>
            <a:r>
              <a:rPr lang="en-US" dirty="0">
                <a:solidFill>
                  <a:schemeClr val="accent3">
                    <a:lumMod val="25000"/>
                  </a:schemeClr>
                </a:solidFill>
                <a:latin typeface="Abadi" panose="020B0604020104020204" pitchFamily="34" charset="0"/>
              </a:rPr>
              <a:t>in site comparison.</a:t>
            </a:r>
            <a:endParaRPr lang="en-US" sz="2800" dirty="0">
              <a:solidFill>
                <a:schemeClr val="accent3">
                  <a:lumMod val="25000"/>
                </a:schemeClr>
              </a:solidFill>
              <a:latin typeface="Abadi" panose="020B0604020104020204" pitchFamily="34" charset="0"/>
            </a:endParaRPr>
          </a:p>
          <a:p>
            <a:pPr>
              <a:lnSpc>
                <a:spcPct val="100000"/>
              </a:lnSpc>
              <a:spcBef>
                <a:spcPts val="1400"/>
              </a:spcBef>
            </a:pPr>
            <a:r>
              <a:rPr lang="en-US" sz="2800" dirty="0">
                <a:solidFill>
                  <a:schemeClr val="accent3">
                    <a:lumMod val="25000"/>
                  </a:schemeClr>
                </a:solidFill>
                <a:latin typeface="Abadi" panose="020B0604020104020204" pitchFamily="34" charset="0"/>
              </a:rPr>
              <a:t>Scatter Chart: Offered insights into the relationship between payload and success, aiding in decision-making.</a:t>
            </a:r>
          </a:p>
          <a:p>
            <a:pPr>
              <a:lnSpc>
                <a:spcPct val="100000"/>
              </a:lnSpc>
              <a:spcBef>
                <a:spcPts val="1400"/>
              </a:spcBef>
            </a:pPr>
            <a:r>
              <a:rPr lang="en-US" sz="2800" dirty="0">
                <a:solidFill>
                  <a:schemeClr val="accent3">
                    <a:lumMod val="25000"/>
                  </a:schemeClr>
                </a:solidFill>
                <a:latin typeface="Abadi" panose="020B0604020104020204" pitchFamily="34" charset="0"/>
              </a:rPr>
              <a:t>Dropdown: Facilitated site-specific exploration for deeper understanding.</a:t>
            </a:r>
          </a:p>
          <a:p>
            <a:pPr>
              <a:lnSpc>
                <a:spcPct val="100000"/>
              </a:lnSpc>
              <a:spcBef>
                <a:spcPts val="1400"/>
              </a:spcBef>
            </a:pPr>
            <a:r>
              <a:rPr lang="en-US" sz="2800" dirty="0">
                <a:solidFill>
                  <a:schemeClr val="accent3">
                    <a:lumMod val="25000"/>
                  </a:schemeClr>
                </a:solidFill>
                <a:latin typeface="Abadi" panose="020B0604020104020204" pitchFamily="34" charset="0"/>
              </a:rPr>
              <a:t>Range Slider: Empowered users to customize data view based on payload criteria.</a:t>
            </a:r>
          </a:p>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https://github.com/ToheebA/Rocket-Launch-Project/blob/main/spacex_dash_app.py</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48F2D8B6-32E9-E06B-587A-0CA9806B6583}"/>
              </a:ext>
            </a:extLst>
          </p:cNvPr>
          <p:cNvSpPr txBox="1">
            <a:spLocks/>
          </p:cNvSpPr>
          <p:nvPr/>
        </p:nvSpPr>
        <p:spPr>
          <a:xfrm>
            <a:off x="770011" y="1463040"/>
            <a:ext cx="10515600" cy="5288280"/>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Model Developme</a:t>
            </a:r>
            <a:r>
              <a:rPr lang="en-US" dirty="0">
                <a:solidFill>
                  <a:schemeClr val="accent3">
                    <a:lumMod val="25000"/>
                  </a:schemeClr>
                </a:solidFill>
                <a:latin typeface="Abadi" panose="020B0604020104020204" pitchFamily="34" charset="0"/>
              </a:rPr>
              <a:t>nt Process</a:t>
            </a:r>
            <a:endParaRPr lang="en-US" sz="2800" dirty="0">
              <a:solidFill>
                <a:schemeClr val="accent3">
                  <a:lumMod val="25000"/>
                </a:schemeClr>
              </a:solidFill>
              <a:latin typeface="Abadi" panose="020B0604020104020204" pitchFamily="34" charset="0"/>
            </a:endParaRPr>
          </a:p>
          <a:p>
            <a:pPr marL="514350" indent="-514350">
              <a:lnSpc>
                <a:spcPct val="100000"/>
              </a:lnSpc>
              <a:spcBef>
                <a:spcPts val="1400"/>
              </a:spcBef>
              <a:buFont typeface="+mj-lt"/>
              <a:buAutoNum type="arabicPeriod"/>
            </a:pPr>
            <a:r>
              <a:rPr lang="en-US" dirty="0">
                <a:solidFill>
                  <a:schemeClr val="accent3">
                    <a:lumMod val="25000"/>
                  </a:schemeClr>
                </a:solidFill>
                <a:latin typeface="Abadi" panose="020B0604020104020204" pitchFamily="34" charset="0"/>
              </a:rPr>
              <a:t>Data Preprocessing:</a:t>
            </a:r>
          </a:p>
          <a:p>
            <a:pPr lvl="1">
              <a:lnSpc>
                <a:spcPct val="100000"/>
              </a:lnSpc>
              <a:spcBef>
                <a:spcPts val="1400"/>
              </a:spcBef>
            </a:pPr>
            <a:r>
              <a:rPr lang="en-US" dirty="0">
                <a:solidFill>
                  <a:schemeClr val="accent3">
                    <a:lumMod val="25000"/>
                  </a:schemeClr>
                </a:solidFill>
                <a:latin typeface="Abadi" panose="020B0604020104020204" pitchFamily="34" charset="0"/>
              </a:rPr>
              <a:t>Handled missing values and categorical variables.</a:t>
            </a:r>
          </a:p>
          <a:p>
            <a:pPr lvl="1">
              <a:lnSpc>
                <a:spcPct val="100000"/>
              </a:lnSpc>
              <a:spcBef>
                <a:spcPts val="1400"/>
              </a:spcBef>
            </a:pPr>
            <a:r>
              <a:rPr lang="en-US" dirty="0">
                <a:solidFill>
                  <a:schemeClr val="accent3">
                    <a:lumMod val="25000"/>
                  </a:schemeClr>
                </a:solidFill>
                <a:latin typeface="Abadi" panose="020B0604020104020204" pitchFamily="34" charset="0"/>
              </a:rPr>
              <a:t>Applied feature scaling.</a:t>
            </a:r>
          </a:p>
          <a:p>
            <a:pPr marL="514350" indent="-514350">
              <a:lnSpc>
                <a:spcPct val="100000"/>
              </a:lnSpc>
              <a:spcBef>
                <a:spcPts val="1400"/>
              </a:spcBef>
              <a:buFont typeface="+mj-lt"/>
              <a:buAutoNum type="arabicPeriod"/>
            </a:pPr>
            <a:r>
              <a:rPr lang="en-US" dirty="0">
                <a:solidFill>
                  <a:schemeClr val="accent3">
                    <a:lumMod val="25000"/>
                  </a:schemeClr>
                </a:solidFill>
                <a:latin typeface="Abadi" panose="020B0604020104020204" pitchFamily="34" charset="0"/>
              </a:rPr>
              <a:t>Model Selection:</a:t>
            </a:r>
          </a:p>
          <a:p>
            <a:pPr lvl="1">
              <a:lnSpc>
                <a:spcPct val="100000"/>
              </a:lnSpc>
              <a:spcBef>
                <a:spcPts val="1400"/>
              </a:spcBef>
            </a:pPr>
            <a:r>
              <a:rPr lang="en-US" dirty="0">
                <a:solidFill>
                  <a:schemeClr val="accent3">
                    <a:lumMod val="25000"/>
                  </a:schemeClr>
                </a:solidFill>
                <a:latin typeface="Abadi" panose="020B0604020104020204" pitchFamily="34" charset="0"/>
              </a:rPr>
              <a:t>Explored Logistic Regression, SVM, Decision Trees, and K-Nearest Neighbor</a:t>
            </a:r>
          </a:p>
          <a:p>
            <a:pPr marL="514350" indent="-514350">
              <a:lnSpc>
                <a:spcPct val="100000"/>
              </a:lnSpc>
              <a:spcBef>
                <a:spcPts val="1400"/>
              </a:spcBef>
              <a:buFont typeface="+mj-lt"/>
              <a:buAutoNum type="arabicPeriod"/>
            </a:pPr>
            <a:r>
              <a:rPr lang="en-US" dirty="0">
                <a:solidFill>
                  <a:schemeClr val="accent3">
                    <a:lumMod val="25000"/>
                  </a:schemeClr>
                </a:solidFill>
                <a:latin typeface="Abadi" panose="020B0604020104020204" pitchFamily="34" charset="0"/>
              </a:rPr>
              <a:t>Initial Evaluation:</a:t>
            </a:r>
          </a:p>
          <a:p>
            <a:pPr lvl="1">
              <a:lnSpc>
                <a:spcPct val="100000"/>
              </a:lnSpc>
              <a:spcBef>
                <a:spcPts val="1400"/>
              </a:spcBef>
            </a:pPr>
            <a:r>
              <a:rPr lang="en-US" dirty="0">
                <a:solidFill>
                  <a:schemeClr val="accent3">
                    <a:lumMod val="25000"/>
                  </a:schemeClr>
                </a:solidFill>
                <a:latin typeface="Abadi" panose="020B0604020104020204" pitchFamily="34" charset="0"/>
              </a:rPr>
              <a:t>Assessed models with default parameters using cross-validation</a:t>
            </a:r>
          </a:p>
          <a:p>
            <a:pPr marL="514350" indent="-514350">
              <a:lnSpc>
                <a:spcPct val="100000"/>
              </a:lnSpc>
              <a:spcBef>
                <a:spcPts val="1400"/>
              </a:spcBef>
              <a:buFont typeface="+mj-lt"/>
              <a:buAutoNum type="arabicPeriod"/>
            </a:pPr>
            <a:r>
              <a:rPr lang="en-US" sz="3200" dirty="0">
                <a:solidFill>
                  <a:schemeClr val="accent3">
                    <a:lumMod val="25000"/>
                  </a:schemeClr>
                </a:solidFill>
                <a:latin typeface="Abadi" panose="020B0604020104020204" pitchFamily="34" charset="0"/>
              </a:rPr>
              <a:t>Hyperparameter Tuning:</a:t>
            </a:r>
          </a:p>
          <a:p>
            <a:pPr lvl="1">
              <a:lnSpc>
                <a:spcPct val="100000"/>
              </a:lnSpc>
              <a:spcBef>
                <a:spcPts val="1400"/>
              </a:spcBef>
            </a:pPr>
            <a:r>
              <a:rPr lang="en-US" sz="2800" dirty="0">
                <a:solidFill>
                  <a:schemeClr val="accent3">
                    <a:lumMod val="25000"/>
                  </a:schemeClr>
                </a:solidFill>
                <a:latin typeface="Abadi" panose="020B0604020104020204" pitchFamily="34" charset="0"/>
              </a:rPr>
              <a:t>Conducted </a:t>
            </a:r>
            <a:r>
              <a:rPr lang="en-US" sz="2800" dirty="0" err="1">
                <a:solidFill>
                  <a:schemeClr val="accent3">
                    <a:lumMod val="25000"/>
                  </a:schemeClr>
                </a:solidFill>
                <a:latin typeface="Abadi" panose="020B0604020104020204" pitchFamily="34" charset="0"/>
              </a:rPr>
              <a:t>GridSearchCV</a:t>
            </a:r>
            <a:r>
              <a:rPr lang="en-US" sz="2800" dirty="0">
                <a:solidFill>
                  <a:schemeClr val="accent3">
                    <a:lumMod val="25000"/>
                  </a:schemeClr>
                </a:solidFill>
                <a:latin typeface="Abadi" panose="020B0604020104020204" pitchFamily="34" charset="0"/>
              </a:rPr>
              <a:t> to find optimal parameters.</a:t>
            </a:r>
          </a:p>
          <a:p>
            <a:pPr marL="514350" indent="-514350">
              <a:lnSpc>
                <a:spcPct val="100000"/>
              </a:lnSpc>
              <a:spcBef>
                <a:spcPts val="1400"/>
              </a:spcBef>
              <a:buFont typeface="+mj-lt"/>
              <a:buAutoNum type="arabicPeriod"/>
            </a:pPr>
            <a:r>
              <a:rPr lang="en-US" sz="3200" dirty="0">
                <a:solidFill>
                  <a:schemeClr val="accent3">
                    <a:lumMod val="25000"/>
                  </a:schemeClr>
                </a:solidFill>
                <a:latin typeface="Abadi" panose="020B0604020104020204" pitchFamily="34" charset="0"/>
              </a:rPr>
              <a:t>Final Model Selection:</a:t>
            </a:r>
          </a:p>
          <a:p>
            <a:pPr lvl="1">
              <a:lnSpc>
                <a:spcPct val="100000"/>
              </a:lnSpc>
              <a:spcBef>
                <a:spcPts val="1400"/>
              </a:spcBef>
            </a:pPr>
            <a:r>
              <a:rPr lang="en-US" sz="2800" dirty="0">
                <a:solidFill>
                  <a:schemeClr val="accent3">
                    <a:lumMod val="25000"/>
                  </a:schemeClr>
                </a:solidFill>
                <a:latin typeface="Abadi" panose="020B0604020104020204" pitchFamily="34" charset="0"/>
              </a:rPr>
              <a:t>Decision Trees exhibited highest performance</a:t>
            </a:r>
          </a:p>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https://github.com/ToheebA/Rocket-Launch-Project/blob/main/labs_module_4_SpaceX_Machine_Learning_Prediction_Part_5.jupyterlite.ipynb</a:t>
            </a:r>
          </a:p>
        </p:txBody>
      </p:sp>
      <p:sp>
        <p:nvSpPr>
          <p:cNvPr id="6" name="Rectangle 5">
            <a:extLst>
              <a:ext uri="{FF2B5EF4-FFF2-40B4-BE49-F238E27FC236}">
                <a16:creationId xmlns:a16="http://schemas.microsoft.com/office/drawing/2014/main" id="{FA5B57DB-FFA8-3E02-FEB8-E915377F6520}"/>
              </a:ext>
            </a:extLst>
          </p:cNvPr>
          <p:cNvSpPr/>
          <p:nvPr/>
        </p:nvSpPr>
        <p:spPr>
          <a:xfrm>
            <a:off x="7024038" y="1275791"/>
            <a:ext cx="4130040" cy="10953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latin typeface="-apple-system"/>
              </a:rPr>
              <a:t>Data Preprocessing &amp; Model Selection</a:t>
            </a:r>
            <a:endParaRPr lang="en-GB" b="1" i="0" dirty="0">
              <a:effectLst/>
              <a:latin typeface="-apple-system"/>
            </a:endParaRPr>
          </a:p>
        </p:txBody>
      </p:sp>
      <p:sp>
        <p:nvSpPr>
          <p:cNvPr id="7" name="Arrow: Down 6">
            <a:extLst>
              <a:ext uri="{FF2B5EF4-FFF2-40B4-BE49-F238E27FC236}">
                <a16:creationId xmlns:a16="http://schemas.microsoft.com/office/drawing/2014/main" id="{EA394639-96B0-4954-1079-FC4839E945F5}"/>
              </a:ext>
            </a:extLst>
          </p:cNvPr>
          <p:cNvSpPr/>
          <p:nvPr/>
        </p:nvSpPr>
        <p:spPr>
          <a:xfrm>
            <a:off x="8700438" y="2371166"/>
            <a:ext cx="777240" cy="7045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892B33-5AA9-D782-2A7C-EF0FDE1AFC85}"/>
              </a:ext>
            </a:extLst>
          </p:cNvPr>
          <p:cNvSpPr/>
          <p:nvPr/>
        </p:nvSpPr>
        <p:spPr>
          <a:xfrm>
            <a:off x="7024038" y="3075755"/>
            <a:ext cx="4130040" cy="130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b="1" dirty="0">
                <a:latin typeface="-apple-system"/>
              </a:rPr>
              <a:t>Initial Evaluation &amp; Hyperparameter Tuning</a:t>
            </a:r>
            <a:endParaRPr lang="en-GB" b="1" i="0" dirty="0">
              <a:effectLst/>
              <a:latin typeface="-apple-system"/>
            </a:endParaRPr>
          </a:p>
          <a:p>
            <a:pPr algn="ctr"/>
            <a:endParaRPr lang="en-GB" dirty="0"/>
          </a:p>
        </p:txBody>
      </p:sp>
      <p:sp>
        <p:nvSpPr>
          <p:cNvPr id="9" name="Arrow: Down 8">
            <a:extLst>
              <a:ext uri="{FF2B5EF4-FFF2-40B4-BE49-F238E27FC236}">
                <a16:creationId xmlns:a16="http://schemas.microsoft.com/office/drawing/2014/main" id="{77171E7C-D576-EAC6-5F56-82CC9AA62176}"/>
              </a:ext>
            </a:extLst>
          </p:cNvPr>
          <p:cNvSpPr/>
          <p:nvPr/>
        </p:nvSpPr>
        <p:spPr>
          <a:xfrm>
            <a:off x="8700438" y="4382845"/>
            <a:ext cx="777240" cy="7045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B7611F53-6D58-8001-C748-0CC7F44E21D0}"/>
              </a:ext>
            </a:extLst>
          </p:cNvPr>
          <p:cNvSpPr/>
          <p:nvPr/>
        </p:nvSpPr>
        <p:spPr>
          <a:xfrm>
            <a:off x="7024038" y="5087434"/>
            <a:ext cx="4130040" cy="10784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latin typeface="-apple-system"/>
              </a:rPr>
              <a:t>Final Model Selection</a:t>
            </a:r>
            <a:endParaRPr lang="en-GB" b="1" i="0" dirty="0">
              <a:effectLst/>
              <a:latin typeface="-apple-system"/>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Text Placeholder 2">
            <a:extLst>
              <a:ext uri="{FF2B5EF4-FFF2-40B4-BE49-F238E27FC236}">
                <a16:creationId xmlns:a16="http://schemas.microsoft.com/office/drawing/2014/main" id="{0E9020BE-2141-FAF6-906A-3EA5F2C3F8A2}"/>
              </a:ext>
            </a:extLst>
          </p:cNvPr>
          <p:cNvSpPr txBox="1">
            <a:spLocks/>
          </p:cNvSpPr>
          <p:nvPr/>
        </p:nvSpPr>
        <p:spPr>
          <a:xfrm>
            <a:off x="770011" y="1463040"/>
            <a:ext cx="10515600" cy="5288280"/>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dirty="0">
                <a:solidFill>
                  <a:schemeClr val="accent3">
                    <a:lumMod val="25000"/>
                  </a:schemeClr>
                </a:solidFill>
                <a:latin typeface="Abadi" panose="020B0604020104020204" pitchFamily="34" charset="0"/>
              </a:rPr>
              <a:t>Exploratory Data Analysis Results:</a:t>
            </a:r>
            <a:endParaRPr lang="en-US" sz="2800"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Summary statistics.</a:t>
            </a:r>
          </a:p>
          <a:p>
            <a:pPr>
              <a:lnSpc>
                <a:spcPct val="100000"/>
              </a:lnSpc>
              <a:spcBef>
                <a:spcPts val="1400"/>
              </a:spcBef>
            </a:pPr>
            <a:r>
              <a:rPr lang="en-US" dirty="0">
                <a:solidFill>
                  <a:schemeClr val="accent3">
                    <a:lumMod val="25000"/>
                  </a:schemeClr>
                </a:solidFill>
                <a:latin typeface="Abadi" panose="020B0604020104020204" pitchFamily="34" charset="0"/>
              </a:rPr>
              <a:t>Distribution of launch outcomes.</a:t>
            </a:r>
          </a:p>
          <a:p>
            <a:pPr>
              <a:lnSpc>
                <a:spcPct val="100000"/>
              </a:lnSpc>
              <a:spcBef>
                <a:spcPts val="1400"/>
              </a:spcBef>
            </a:pPr>
            <a:r>
              <a:rPr lang="en-US" sz="2800" dirty="0">
                <a:solidFill>
                  <a:schemeClr val="accent3">
                    <a:lumMod val="25000"/>
                  </a:schemeClr>
                </a:solidFill>
                <a:latin typeface="Abadi" panose="020B0604020104020204" pitchFamily="34" charset="0"/>
              </a:rPr>
              <a:t>Cor</a:t>
            </a:r>
            <a:r>
              <a:rPr lang="en-US" dirty="0">
                <a:solidFill>
                  <a:schemeClr val="accent3">
                    <a:lumMod val="25000"/>
                  </a:schemeClr>
                </a:solidFill>
                <a:latin typeface="Abadi" panose="020B0604020104020204" pitchFamily="34" charset="0"/>
              </a:rPr>
              <a:t>relation between key variables.</a:t>
            </a:r>
            <a:endParaRPr lang="en-US" sz="2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Interactive Analysis:</a:t>
            </a:r>
          </a:p>
          <a:p>
            <a:pPr>
              <a:lnSpc>
                <a:spcPct val="100000"/>
              </a:lnSpc>
              <a:spcBef>
                <a:spcPts val="1400"/>
              </a:spcBef>
            </a:pPr>
            <a:r>
              <a:rPr lang="en-US" dirty="0">
                <a:solidFill>
                  <a:schemeClr val="accent3">
                    <a:lumMod val="25000"/>
                  </a:schemeClr>
                </a:solidFill>
                <a:latin typeface="Abadi" panose="020B0604020104020204" pitchFamily="34" charset="0"/>
              </a:rPr>
              <a:t>User-friendly interface.</a:t>
            </a:r>
          </a:p>
          <a:p>
            <a:pPr>
              <a:lnSpc>
                <a:spcPct val="100000"/>
              </a:lnSpc>
              <a:spcBef>
                <a:spcPts val="1400"/>
              </a:spcBef>
            </a:pPr>
            <a:r>
              <a:rPr lang="en-US" sz="2800" dirty="0">
                <a:solidFill>
                  <a:schemeClr val="accent3">
                    <a:lumMod val="25000"/>
                  </a:schemeClr>
                </a:solidFill>
                <a:latin typeface="Abadi" panose="020B0604020104020204" pitchFamily="34" charset="0"/>
              </a:rPr>
              <a:t>Dynamic filters for site selection.</a:t>
            </a:r>
          </a:p>
          <a:p>
            <a:pPr>
              <a:lnSpc>
                <a:spcPct val="100000"/>
              </a:lnSpc>
              <a:spcBef>
                <a:spcPts val="1400"/>
              </a:spcBef>
            </a:pPr>
            <a:r>
              <a:rPr lang="en-US" dirty="0">
                <a:solidFill>
                  <a:schemeClr val="accent3">
                    <a:lumMod val="25000"/>
                  </a:schemeClr>
                </a:solidFill>
                <a:latin typeface="Abadi" panose="020B0604020104020204" pitchFamily="34" charset="0"/>
              </a:rPr>
              <a:t>Real-time data updates.</a:t>
            </a:r>
            <a:endParaRPr lang="en-US" sz="2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dirty="0">
                <a:solidFill>
                  <a:schemeClr val="accent3">
                    <a:lumMod val="25000"/>
                  </a:schemeClr>
                </a:solidFill>
                <a:latin typeface="Abadi" panose="020B0604020104020204" pitchFamily="34" charset="0"/>
              </a:rPr>
              <a:t>Predictive Analysis Results</a:t>
            </a:r>
            <a:endParaRPr lang="en-US" sz="2800"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Classification model performance.</a:t>
            </a:r>
          </a:p>
          <a:p>
            <a:pPr>
              <a:lnSpc>
                <a:spcPct val="100000"/>
              </a:lnSpc>
              <a:spcBef>
                <a:spcPts val="1400"/>
              </a:spcBef>
            </a:pPr>
            <a:r>
              <a:rPr lang="en-US" sz="2800" dirty="0">
                <a:solidFill>
                  <a:schemeClr val="accent3">
                    <a:lumMod val="25000"/>
                  </a:schemeClr>
                </a:solidFill>
                <a:latin typeface="Abadi" panose="020B0604020104020204" pitchFamily="34" charset="0"/>
              </a:rPr>
              <a:t>Success rate </a:t>
            </a:r>
            <a:r>
              <a:rPr lang="en-US" dirty="0">
                <a:solidFill>
                  <a:schemeClr val="accent3">
                    <a:lumMod val="25000"/>
                  </a:schemeClr>
                </a:solidFill>
                <a:latin typeface="Abadi" panose="020B0604020104020204" pitchFamily="34" charset="0"/>
              </a:rPr>
              <a:t>predictions.</a:t>
            </a:r>
          </a:p>
          <a:p>
            <a:pPr>
              <a:lnSpc>
                <a:spcPct val="100000"/>
              </a:lnSpc>
              <a:spcBef>
                <a:spcPts val="1400"/>
              </a:spcBef>
            </a:pPr>
            <a:r>
              <a:rPr lang="en-US" sz="2800" dirty="0">
                <a:solidFill>
                  <a:schemeClr val="accent3">
                    <a:lumMod val="25000"/>
                  </a:schemeClr>
                </a:solidFill>
                <a:latin typeface="Abadi" panose="020B0604020104020204" pitchFamily="34" charset="0"/>
              </a:rPr>
              <a:t>Model evaluation metrics.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B09CD8C-72CB-892D-15EB-68C2382938DE}"/>
              </a:ext>
            </a:extLst>
          </p:cNvPr>
          <p:cNvPicPr>
            <a:picLocks noChangeAspect="1"/>
          </p:cNvPicPr>
          <p:nvPr/>
        </p:nvPicPr>
        <p:blipFill>
          <a:blip r:embed="rId3"/>
          <a:stretch>
            <a:fillRect/>
          </a:stretch>
        </p:blipFill>
        <p:spPr>
          <a:xfrm>
            <a:off x="0" y="1566840"/>
            <a:ext cx="12192000" cy="3164817"/>
          </a:xfrm>
          <a:prstGeom prst="rect">
            <a:avLst/>
          </a:prstGeom>
        </p:spPr>
      </p:pic>
      <p:sp>
        <p:nvSpPr>
          <p:cNvPr id="7" name="TextBox 6">
            <a:extLst>
              <a:ext uri="{FF2B5EF4-FFF2-40B4-BE49-F238E27FC236}">
                <a16:creationId xmlns:a16="http://schemas.microsoft.com/office/drawing/2014/main" id="{FB9A5637-626A-D111-974C-B8347A90C924}"/>
              </a:ext>
            </a:extLst>
          </p:cNvPr>
          <p:cNvSpPr txBox="1"/>
          <p:nvPr/>
        </p:nvSpPr>
        <p:spPr>
          <a:xfrm>
            <a:off x="391886" y="4891314"/>
            <a:ext cx="10363200"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badi" panose="020B0604020104020204" pitchFamily="34" charset="0"/>
              </a:rPr>
              <a:t>It is observed from the plot that site KSC LC 39A did not have an any falcon 9 launch until around flight number 23.  </a:t>
            </a:r>
          </a:p>
          <a:p>
            <a:pPr marL="285750" indent="-285750">
              <a:buFont typeface="Arial" panose="020B0604020202020204" pitchFamily="34" charset="0"/>
              <a:buChar char="•"/>
            </a:pPr>
            <a:r>
              <a:rPr lang="en-GB" dirty="0">
                <a:latin typeface="Abadi" panose="020B0604020104020204" pitchFamily="34" charset="0"/>
              </a:rPr>
              <a:t>Site CCAFS SLC 40 has the highest number of falcon 9 launches and highest number of unsuccessful launches.</a:t>
            </a:r>
          </a:p>
          <a:p>
            <a:pPr marL="285750" indent="-285750">
              <a:buFont typeface="Arial" panose="020B0604020202020204" pitchFamily="34" charset="0"/>
              <a:buChar char="•"/>
            </a:pPr>
            <a:r>
              <a:rPr lang="en-GB" dirty="0">
                <a:latin typeface="Abadi" panose="020B0604020104020204" pitchFamily="34" charset="0"/>
              </a:rPr>
              <a:t>Site VAFB SLC 4E has just three unsuccessful falcon 9 launches.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7EA16EF-1FB8-E816-2B49-95C5A5897985}"/>
              </a:ext>
            </a:extLst>
          </p:cNvPr>
          <p:cNvPicPr>
            <a:picLocks noChangeAspect="1"/>
          </p:cNvPicPr>
          <p:nvPr/>
        </p:nvPicPr>
        <p:blipFill>
          <a:blip r:embed="rId3"/>
          <a:stretch>
            <a:fillRect/>
          </a:stretch>
        </p:blipFill>
        <p:spPr>
          <a:xfrm>
            <a:off x="0" y="1582057"/>
            <a:ext cx="12192000" cy="3149600"/>
          </a:xfrm>
          <a:prstGeom prst="rect">
            <a:avLst/>
          </a:prstGeom>
        </p:spPr>
      </p:pic>
      <p:sp>
        <p:nvSpPr>
          <p:cNvPr id="7" name="TextBox 6">
            <a:extLst>
              <a:ext uri="{FF2B5EF4-FFF2-40B4-BE49-F238E27FC236}">
                <a16:creationId xmlns:a16="http://schemas.microsoft.com/office/drawing/2014/main" id="{5BD45C06-CDB6-8FBE-4AA1-173720075761}"/>
              </a:ext>
            </a:extLst>
          </p:cNvPr>
          <p:cNvSpPr txBox="1"/>
          <p:nvPr/>
        </p:nvSpPr>
        <p:spPr>
          <a:xfrm>
            <a:off x="391886" y="4891314"/>
            <a:ext cx="10363200" cy="1200329"/>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badi" panose="020B0604020104020204" pitchFamily="34" charset="0"/>
              </a:rPr>
              <a:t>It is observed from the plot that site CCAFS SLC 40 did not have falcon 9 launches with payload mass between 7000kg and 13000kg. </a:t>
            </a:r>
          </a:p>
          <a:p>
            <a:pPr marL="285750" indent="-285750">
              <a:buFont typeface="Arial" panose="020B0604020202020204" pitchFamily="34" charset="0"/>
              <a:buChar char="•"/>
            </a:pPr>
            <a:r>
              <a:rPr lang="en-GB" dirty="0">
                <a:latin typeface="Abadi" panose="020B0604020104020204" pitchFamily="34" charset="0"/>
              </a:rPr>
              <a:t>Site VAFB SLC 4E did not have falcon 9 launches with payload mass greater than 10000kg.</a:t>
            </a:r>
          </a:p>
          <a:p>
            <a:pPr marL="285750" indent="-285750">
              <a:buFont typeface="Arial" panose="020B0604020202020204" pitchFamily="34" charset="0"/>
              <a:buChar char="•"/>
            </a:pPr>
            <a:r>
              <a:rPr lang="en-GB" dirty="0">
                <a:latin typeface="Abadi" panose="020B0604020104020204" pitchFamily="34" charset="0"/>
              </a:rPr>
              <a:t>Site KSC LC 39A did not have falcon 9 launches with payload mass lesser than 2000kg.</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D392ED6-E2F9-2AFC-AEAE-1C8422FD39AC}"/>
              </a:ext>
            </a:extLst>
          </p:cNvPr>
          <p:cNvPicPr>
            <a:picLocks noChangeAspect="1"/>
          </p:cNvPicPr>
          <p:nvPr/>
        </p:nvPicPr>
        <p:blipFill>
          <a:blip r:embed="rId3"/>
          <a:stretch>
            <a:fillRect/>
          </a:stretch>
        </p:blipFill>
        <p:spPr>
          <a:xfrm>
            <a:off x="770012" y="1321810"/>
            <a:ext cx="5892045" cy="4997539"/>
          </a:xfrm>
          <a:prstGeom prst="rect">
            <a:avLst/>
          </a:prstGeom>
        </p:spPr>
      </p:pic>
      <p:sp>
        <p:nvSpPr>
          <p:cNvPr id="7" name="TextBox 6">
            <a:extLst>
              <a:ext uri="{FF2B5EF4-FFF2-40B4-BE49-F238E27FC236}">
                <a16:creationId xmlns:a16="http://schemas.microsoft.com/office/drawing/2014/main" id="{E7B228A8-8B68-DCAC-EA46-147B15007745}"/>
              </a:ext>
            </a:extLst>
          </p:cNvPr>
          <p:cNvSpPr txBox="1"/>
          <p:nvPr/>
        </p:nvSpPr>
        <p:spPr>
          <a:xfrm>
            <a:off x="6668257" y="1615035"/>
            <a:ext cx="4093029"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badi" panose="020B0604020104020204" pitchFamily="34" charset="0"/>
              </a:rPr>
              <a:t>It is observed that ES-L1, GEO, HEO and SSO orbits have the highest success rate of 100%.</a:t>
            </a:r>
          </a:p>
          <a:p>
            <a:pPr marL="285750" indent="-285750">
              <a:buFont typeface="Arial" panose="020B0604020202020204" pitchFamily="34" charset="0"/>
              <a:buChar char="•"/>
            </a:pPr>
            <a:r>
              <a:rPr lang="en-GB" dirty="0">
                <a:latin typeface="Abadi" panose="020B0604020104020204" pitchFamily="34" charset="0"/>
              </a:rPr>
              <a:t>GTO orbit has the lowest success rate of 50%.</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9EF3C7D-F73C-CA5B-9387-92D2D8ECB4BD}"/>
              </a:ext>
            </a:extLst>
          </p:cNvPr>
          <p:cNvPicPr>
            <a:picLocks noChangeAspect="1"/>
          </p:cNvPicPr>
          <p:nvPr/>
        </p:nvPicPr>
        <p:blipFill>
          <a:blip r:embed="rId3"/>
          <a:stretch>
            <a:fillRect/>
          </a:stretch>
        </p:blipFill>
        <p:spPr>
          <a:xfrm>
            <a:off x="0" y="1393371"/>
            <a:ext cx="12192000" cy="3265715"/>
          </a:xfrm>
          <a:prstGeom prst="rect">
            <a:avLst/>
          </a:prstGeom>
        </p:spPr>
      </p:pic>
      <p:sp>
        <p:nvSpPr>
          <p:cNvPr id="7" name="TextBox 6">
            <a:extLst>
              <a:ext uri="{FF2B5EF4-FFF2-40B4-BE49-F238E27FC236}">
                <a16:creationId xmlns:a16="http://schemas.microsoft.com/office/drawing/2014/main" id="{A0A03D8D-3176-7F3B-69A4-C857F48F7764}"/>
              </a:ext>
            </a:extLst>
          </p:cNvPr>
          <p:cNvSpPr txBox="1"/>
          <p:nvPr/>
        </p:nvSpPr>
        <p:spPr>
          <a:xfrm>
            <a:off x="391886" y="4891314"/>
            <a:ext cx="10363200" cy="1200329"/>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badi" panose="020B0604020104020204" pitchFamily="34" charset="0"/>
              </a:rPr>
              <a:t>It is observed that</a:t>
            </a:r>
            <a:r>
              <a:rPr lang="en-GB" b="0" i="0" dirty="0">
                <a:effectLst/>
                <a:latin typeface="-apple-system"/>
              </a:rPr>
              <a:t> the success </a:t>
            </a:r>
            <a:r>
              <a:rPr lang="en-GB" dirty="0">
                <a:latin typeface="-apple-system"/>
              </a:rPr>
              <a:t>of </a:t>
            </a:r>
            <a:r>
              <a:rPr lang="en-GB" b="0" i="0" dirty="0">
                <a:effectLst/>
                <a:latin typeface="-apple-system"/>
              </a:rPr>
              <a:t>LEO orbit appears related to the number of flights while on the other hand, there seems to be no relationship between flight number when in GTO orbit.</a:t>
            </a:r>
          </a:p>
          <a:p>
            <a:pPr marL="285750" indent="-285750">
              <a:buFont typeface="Arial" panose="020B0604020202020204" pitchFamily="34" charset="0"/>
              <a:buChar char="•"/>
            </a:pPr>
            <a:r>
              <a:rPr lang="en-GB" dirty="0">
                <a:latin typeface="-apple-system"/>
              </a:rPr>
              <a:t>It is observed that GEO, SO, VLEO, and MEO orbits did not have falcon 9 launches until around flight number 60. </a:t>
            </a:r>
            <a:endParaRPr lang="en-GB"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62C6A8E-1179-CE92-1A30-E11C240F111F}"/>
              </a:ext>
            </a:extLst>
          </p:cNvPr>
          <p:cNvPicPr>
            <a:picLocks noChangeAspect="1"/>
          </p:cNvPicPr>
          <p:nvPr/>
        </p:nvPicPr>
        <p:blipFill>
          <a:blip r:embed="rId3"/>
          <a:stretch>
            <a:fillRect/>
          </a:stretch>
        </p:blipFill>
        <p:spPr>
          <a:xfrm>
            <a:off x="0" y="1407886"/>
            <a:ext cx="12192000" cy="3367314"/>
          </a:xfrm>
          <a:prstGeom prst="rect">
            <a:avLst/>
          </a:prstGeom>
        </p:spPr>
      </p:pic>
      <p:sp>
        <p:nvSpPr>
          <p:cNvPr id="7" name="TextBox 6">
            <a:extLst>
              <a:ext uri="{FF2B5EF4-FFF2-40B4-BE49-F238E27FC236}">
                <a16:creationId xmlns:a16="http://schemas.microsoft.com/office/drawing/2014/main" id="{5AC4EBE7-11D8-2609-6725-F05F88C252F3}"/>
              </a:ext>
            </a:extLst>
          </p:cNvPr>
          <p:cNvSpPr txBox="1"/>
          <p:nvPr/>
        </p:nvSpPr>
        <p:spPr>
          <a:xfrm>
            <a:off x="391886" y="4891314"/>
            <a:ext cx="10363200" cy="1477328"/>
          </a:xfrm>
          <a:prstGeom prst="rect">
            <a:avLst/>
          </a:prstGeom>
          <a:noFill/>
        </p:spPr>
        <p:txBody>
          <a:bodyPr wrap="square" rtlCol="0">
            <a:spAutoFit/>
          </a:bodyPr>
          <a:lstStyle/>
          <a:p>
            <a:pPr marL="285750" indent="-285750" algn="l">
              <a:buFont typeface="Arial" panose="020B0604020202020204" pitchFamily="34" charset="0"/>
              <a:buChar char="•"/>
            </a:pPr>
            <a:r>
              <a:rPr lang="en-GB" b="0" i="0" dirty="0">
                <a:effectLst/>
                <a:latin typeface="-apple-system"/>
              </a:rPr>
              <a:t>The scatter plot shows that heavy payload increases the chances of successful landing or positive landing rate for Polar, LEO and ISS.</a:t>
            </a:r>
          </a:p>
          <a:p>
            <a:pPr marL="285750" indent="-285750" algn="l">
              <a:buFont typeface="Arial" panose="020B0604020202020204" pitchFamily="34" charset="0"/>
              <a:buChar char="•"/>
            </a:pPr>
            <a:r>
              <a:rPr lang="en-GB" b="0" i="0" dirty="0">
                <a:effectLst/>
                <a:latin typeface="-apple-system"/>
              </a:rPr>
              <a:t>However it is undistinguishable for GTO as both positive landing rate and negative landing(unsuccessful mission) are both here.</a:t>
            </a:r>
          </a:p>
          <a:p>
            <a:endParaRPr lang="en-GB" dirty="0">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037BB4A-0494-474E-E207-A300352FAC5D}"/>
              </a:ext>
            </a:extLst>
          </p:cNvPr>
          <p:cNvPicPr>
            <a:picLocks noChangeAspect="1"/>
          </p:cNvPicPr>
          <p:nvPr/>
        </p:nvPicPr>
        <p:blipFill>
          <a:blip r:embed="rId3"/>
          <a:stretch>
            <a:fillRect/>
          </a:stretch>
        </p:blipFill>
        <p:spPr>
          <a:xfrm>
            <a:off x="770012" y="1317571"/>
            <a:ext cx="5325988" cy="5109639"/>
          </a:xfrm>
          <a:prstGeom prst="rect">
            <a:avLst/>
          </a:prstGeom>
        </p:spPr>
      </p:pic>
      <p:sp>
        <p:nvSpPr>
          <p:cNvPr id="7" name="TextBox 6">
            <a:extLst>
              <a:ext uri="{FF2B5EF4-FFF2-40B4-BE49-F238E27FC236}">
                <a16:creationId xmlns:a16="http://schemas.microsoft.com/office/drawing/2014/main" id="{68FB5FE3-3FFB-0F11-0D30-AD38A251A9E6}"/>
              </a:ext>
            </a:extLst>
          </p:cNvPr>
          <p:cNvSpPr txBox="1"/>
          <p:nvPr/>
        </p:nvSpPr>
        <p:spPr>
          <a:xfrm>
            <a:off x="6299201" y="1615035"/>
            <a:ext cx="4462086" cy="923330"/>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badi" panose="020B0604020104020204" pitchFamily="34" charset="0"/>
              </a:rPr>
              <a:t>The average success rate kept increasing from 2013 until 2020 with a single drop in 2018.</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6" name="Content Placeholder 5">
            <a:extLst>
              <a:ext uri="{FF2B5EF4-FFF2-40B4-BE49-F238E27FC236}">
                <a16:creationId xmlns:a16="http://schemas.microsoft.com/office/drawing/2014/main" id="{245604A1-52DB-00DF-AD8F-77E2D8FBFA67}"/>
              </a:ext>
            </a:extLst>
          </p:cNvPr>
          <p:cNvPicPr>
            <a:picLocks noGrp="1" noChangeAspect="1"/>
          </p:cNvPicPr>
          <p:nvPr>
            <p:ph idx="4294967295"/>
          </p:nvPr>
        </p:nvPicPr>
        <p:blipFill>
          <a:blip r:embed="rId3"/>
          <a:stretch>
            <a:fillRect/>
          </a:stretch>
        </p:blipFill>
        <p:spPr>
          <a:xfrm>
            <a:off x="4215394" y="1441790"/>
            <a:ext cx="2635349" cy="1987210"/>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7" name="TextBox 6">
            <a:extLst>
              <a:ext uri="{FF2B5EF4-FFF2-40B4-BE49-F238E27FC236}">
                <a16:creationId xmlns:a16="http://schemas.microsoft.com/office/drawing/2014/main" id="{071F10E1-1FC6-5BBA-E92B-B18FF5F5685B}"/>
              </a:ext>
            </a:extLst>
          </p:cNvPr>
          <p:cNvSpPr txBox="1"/>
          <p:nvPr/>
        </p:nvSpPr>
        <p:spPr>
          <a:xfrm>
            <a:off x="351468" y="3938882"/>
            <a:ext cx="10363200"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badi" panose="020B0604020104020204" pitchFamily="34" charset="0"/>
              </a:rPr>
              <a:t>There are four unique launch sites: </a:t>
            </a:r>
          </a:p>
          <a:p>
            <a:pPr marL="742950" lvl="1" indent="-285750">
              <a:buFont typeface="Arial" panose="020B0604020202020204" pitchFamily="34" charset="0"/>
              <a:buChar char="•"/>
            </a:pPr>
            <a:r>
              <a:rPr lang="en-GB" dirty="0">
                <a:latin typeface="Abadi" panose="020B0604020104020204" pitchFamily="34" charset="0"/>
              </a:rPr>
              <a:t>CCAFS LC-40</a:t>
            </a:r>
          </a:p>
          <a:p>
            <a:pPr marL="742950" lvl="1" indent="-285750">
              <a:buFont typeface="Arial" panose="020B0604020202020204" pitchFamily="34" charset="0"/>
              <a:buChar char="•"/>
            </a:pPr>
            <a:r>
              <a:rPr lang="en-GB" dirty="0">
                <a:latin typeface="Abadi" panose="020B0604020104020204" pitchFamily="34" charset="0"/>
              </a:rPr>
              <a:t>VAFB SLC-4E</a:t>
            </a:r>
          </a:p>
          <a:p>
            <a:pPr marL="742950" lvl="1" indent="-285750">
              <a:buFont typeface="Arial" panose="020B0604020202020204" pitchFamily="34" charset="0"/>
              <a:buChar char="•"/>
            </a:pPr>
            <a:r>
              <a:rPr lang="en-GB" dirty="0">
                <a:latin typeface="Abadi" panose="020B0604020104020204" pitchFamily="34" charset="0"/>
              </a:rPr>
              <a:t>KSC LC-39A</a:t>
            </a:r>
          </a:p>
          <a:p>
            <a:pPr marL="742950" lvl="1" indent="-285750">
              <a:buFont typeface="Arial" panose="020B0604020202020204" pitchFamily="34" charset="0"/>
              <a:buChar char="•"/>
            </a:pPr>
            <a:r>
              <a:rPr lang="en-GB" dirty="0">
                <a:latin typeface="Abadi" panose="020B0604020104020204" pitchFamily="34" charset="0"/>
              </a:rPr>
              <a:t>CCAFS SLC-40</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0EC7EFD-9761-FC12-2E74-5647D50C0473}"/>
              </a:ext>
            </a:extLst>
          </p:cNvPr>
          <p:cNvPicPr>
            <a:picLocks noChangeAspect="1"/>
          </p:cNvPicPr>
          <p:nvPr/>
        </p:nvPicPr>
        <p:blipFill>
          <a:blip r:embed="rId3"/>
          <a:stretch>
            <a:fillRect/>
          </a:stretch>
        </p:blipFill>
        <p:spPr>
          <a:xfrm>
            <a:off x="770010" y="1418944"/>
            <a:ext cx="10687961" cy="402011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5EE3C4B-C1ED-8A7D-D1B2-C2E76507E9C4}"/>
              </a:ext>
            </a:extLst>
          </p:cNvPr>
          <p:cNvPicPr>
            <a:picLocks noChangeAspect="1"/>
          </p:cNvPicPr>
          <p:nvPr/>
        </p:nvPicPr>
        <p:blipFill>
          <a:blip r:embed="rId3"/>
          <a:stretch>
            <a:fillRect/>
          </a:stretch>
        </p:blipFill>
        <p:spPr>
          <a:xfrm>
            <a:off x="4281714" y="1591390"/>
            <a:ext cx="3672115" cy="1644460"/>
          </a:xfrm>
          <a:prstGeom prst="rect">
            <a:avLst/>
          </a:prstGeom>
        </p:spPr>
      </p:pic>
      <p:sp>
        <p:nvSpPr>
          <p:cNvPr id="7" name="TextBox 6">
            <a:extLst>
              <a:ext uri="{FF2B5EF4-FFF2-40B4-BE49-F238E27FC236}">
                <a16:creationId xmlns:a16="http://schemas.microsoft.com/office/drawing/2014/main" id="{64E6D650-0315-87D3-2B3A-C1C76394D853}"/>
              </a:ext>
            </a:extLst>
          </p:cNvPr>
          <p:cNvSpPr txBox="1"/>
          <p:nvPr/>
        </p:nvSpPr>
        <p:spPr>
          <a:xfrm>
            <a:off x="351468" y="3938882"/>
            <a:ext cx="10363200"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badi" panose="020B0604020104020204" pitchFamily="34" charset="0"/>
              </a:rPr>
              <a:t>The total payload mass carried by boosters launched by NASA (CRS) is 45596kg.</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F0BA5D6-5E3C-8493-13CF-2573DA8737F3}"/>
              </a:ext>
            </a:extLst>
          </p:cNvPr>
          <p:cNvPicPr>
            <a:picLocks noChangeAspect="1"/>
          </p:cNvPicPr>
          <p:nvPr/>
        </p:nvPicPr>
        <p:blipFill>
          <a:blip r:embed="rId3"/>
          <a:stretch>
            <a:fillRect/>
          </a:stretch>
        </p:blipFill>
        <p:spPr>
          <a:xfrm>
            <a:off x="4296229" y="1705845"/>
            <a:ext cx="3367314" cy="1400211"/>
          </a:xfrm>
          <a:prstGeom prst="rect">
            <a:avLst/>
          </a:prstGeom>
        </p:spPr>
      </p:pic>
      <p:sp>
        <p:nvSpPr>
          <p:cNvPr id="9" name="TextBox 8">
            <a:extLst>
              <a:ext uri="{FF2B5EF4-FFF2-40B4-BE49-F238E27FC236}">
                <a16:creationId xmlns:a16="http://schemas.microsoft.com/office/drawing/2014/main" id="{CA9FD93C-6C89-BF08-F41B-A2F0A35BF0D2}"/>
              </a:ext>
            </a:extLst>
          </p:cNvPr>
          <p:cNvSpPr txBox="1"/>
          <p:nvPr/>
        </p:nvSpPr>
        <p:spPr>
          <a:xfrm>
            <a:off x="351468" y="3938882"/>
            <a:ext cx="10363200"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badi" panose="020B0604020104020204" pitchFamily="34" charset="0"/>
              </a:rPr>
              <a:t>The average payload mass carried by booster version F9 v1.1 is 2928.4kg. </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B413FE3-FCDE-5317-F2EC-AFCE578C93B8}"/>
              </a:ext>
            </a:extLst>
          </p:cNvPr>
          <p:cNvPicPr>
            <a:picLocks noChangeAspect="1"/>
          </p:cNvPicPr>
          <p:nvPr/>
        </p:nvPicPr>
        <p:blipFill>
          <a:blip r:embed="rId3"/>
          <a:stretch>
            <a:fillRect/>
          </a:stretch>
        </p:blipFill>
        <p:spPr>
          <a:xfrm>
            <a:off x="4339772" y="1634860"/>
            <a:ext cx="2772229" cy="1471197"/>
          </a:xfrm>
          <a:prstGeom prst="rect">
            <a:avLst/>
          </a:prstGeom>
        </p:spPr>
      </p:pic>
      <p:sp>
        <p:nvSpPr>
          <p:cNvPr id="7" name="TextBox 6">
            <a:extLst>
              <a:ext uri="{FF2B5EF4-FFF2-40B4-BE49-F238E27FC236}">
                <a16:creationId xmlns:a16="http://schemas.microsoft.com/office/drawing/2014/main" id="{8EC854B8-9CB1-037D-90D4-2F330BFBB1C3}"/>
              </a:ext>
            </a:extLst>
          </p:cNvPr>
          <p:cNvSpPr txBox="1"/>
          <p:nvPr/>
        </p:nvSpPr>
        <p:spPr>
          <a:xfrm>
            <a:off x="351468" y="3938882"/>
            <a:ext cx="10363200"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badi" panose="020B0604020104020204" pitchFamily="34" charset="0"/>
              </a:rPr>
              <a:t>The date for the first successful landing outcome in ground pad is 2015-12-22. </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0C9904A-3DFB-9533-872D-BED33FBDED2A}"/>
              </a:ext>
            </a:extLst>
          </p:cNvPr>
          <p:cNvPicPr>
            <a:picLocks noChangeAspect="1"/>
          </p:cNvPicPr>
          <p:nvPr/>
        </p:nvPicPr>
        <p:blipFill>
          <a:blip r:embed="rId3"/>
          <a:stretch>
            <a:fillRect/>
          </a:stretch>
        </p:blipFill>
        <p:spPr>
          <a:xfrm>
            <a:off x="3947886" y="1562907"/>
            <a:ext cx="4136571" cy="2457549"/>
          </a:xfrm>
          <a:prstGeom prst="rect">
            <a:avLst/>
          </a:prstGeom>
        </p:spPr>
      </p:pic>
      <p:sp>
        <p:nvSpPr>
          <p:cNvPr id="6" name="TextBox 5">
            <a:extLst>
              <a:ext uri="{FF2B5EF4-FFF2-40B4-BE49-F238E27FC236}">
                <a16:creationId xmlns:a16="http://schemas.microsoft.com/office/drawing/2014/main" id="{A7976E73-908E-DFB5-492E-33244F298E4B}"/>
              </a:ext>
            </a:extLst>
          </p:cNvPr>
          <p:cNvSpPr txBox="1"/>
          <p:nvPr/>
        </p:nvSpPr>
        <p:spPr>
          <a:xfrm>
            <a:off x="351468" y="4054995"/>
            <a:ext cx="10363200" cy="64633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badi" panose="020B0604020104020204" pitchFamily="34" charset="0"/>
              </a:rPr>
              <a:t>The figure above shows the names of boosters that have success in drone ship and have payload mass greater than 4000 but less than 6000. </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4480"/>
            <a:ext cx="10326708" cy="5059680"/>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Overview</a:t>
            </a:r>
          </a:p>
          <a:p>
            <a:pPr>
              <a:lnSpc>
                <a:spcPct val="100000"/>
              </a:lnSpc>
              <a:spcBef>
                <a:spcPts val="1400"/>
              </a:spcBef>
            </a:pPr>
            <a:r>
              <a:rPr lang="en-US" sz="2200" dirty="0">
                <a:solidFill>
                  <a:schemeClr val="accent3">
                    <a:lumMod val="25000"/>
                  </a:schemeClr>
                </a:solidFill>
                <a:latin typeface="Abadi" panose="020B0604020104020204" pitchFamily="34" charset="0"/>
              </a:rPr>
              <a:t>This project analyzed the success rate of SpaceX rocket launches at various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 goal was to optimize the launch success rate and determine features and factors relevant to successful launch in order to bid against SpaceX.</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and Cleaning</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a:t>
            </a:r>
          </a:p>
          <a:p>
            <a:pPr>
              <a:lnSpc>
                <a:spcPct val="100000"/>
              </a:lnSpc>
              <a:spcBef>
                <a:spcPts val="1400"/>
              </a:spcBef>
            </a:pPr>
            <a:r>
              <a:rPr lang="en-US" sz="2200" dirty="0">
                <a:solidFill>
                  <a:schemeClr val="accent3">
                    <a:lumMod val="25000"/>
                  </a:schemeClr>
                </a:solidFill>
                <a:latin typeface="Abadi" panose="020B0604020104020204" pitchFamily="34" charset="0"/>
              </a:rPr>
              <a:t>Feature Engineering</a:t>
            </a:r>
          </a:p>
          <a:p>
            <a:pPr>
              <a:lnSpc>
                <a:spcPct val="100000"/>
              </a:lnSpc>
              <a:spcBef>
                <a:spcPts val="1400"/>
              </a:spcBef>
            </a:pPr>
            <a:r>
              <a:rPr lang="en-US" sz="2200" dirty="0">
                <a:solidFill>
                  <a:schemeClr val="accent3">
                    <a:lumMod val="25000"/>
                  </a:schemeClr>
                </a:solidFill>
                <a:latin typeface="Abadi" panose="020B0604020104020204" pitchFamily="34" charset="0"/>
              </a:rPr>
              <a:t>Classification modelling</a:t>
            </a:r>
          </a:p>
          <a:p>
            <a:pPr>
              <a:lnSpc>
                <a:spcPct val="100000"/>
              </a:lnSpc>
              <a:spcBef>
                <a:spcPts val="1400"/>
              </a:spcBef>
            </a:pPr>
            <a:r>
              <a:rPr lang="en-US" sz="2200" dirty="0">
                <a:solidFill>
                  <a:schemeClr val="accent3">
                    <a:lumMod val="25000"/>
                  </a:schemeClr>
                </a:solidFill>
                <a:latin typeface="Abadi" panose="020B0604020104020204" pitchFamily="34" charset="0"/>
              </a:rPr>
              <a:t>Hyperparameter tuning</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Results</a:t>
            </a:r>
          </a:p>
          <a:p>
            <a:pPr>
              <a:lnSpc>
                <a:spcPct val="100000"/>
              </a:lnSpc>
              <a:spcBef>
                <a:spcPts val="1400"/>
              </a:spcBef>
            </a:pPr>
            <a:r>
              <a:rPr lang="en-US" sz="2200" dirty="0">
                <a:solidFill>
                  <a:schemeClr val="accent3">
                    <a:lumMod val="25000"/>
                  </a:schemeClr>
                </a:solidFill>
                <a:latin typeface="Abadi" panose="020B0604020104020204" pitchFamily="34" charset="0"/>
              </a:rPr>
              <a:t>Best Performing Model : Decision Tree Algorithm with an accuracy score of 87.32% on the training data and 83.33% on the test data.</a:t>
            </a:r>
          </a:p>
          <a:p>
            <a:pPr>
              <a:lnSpc>
                <a:spcPct val="100000"/>
              </a:lnSpc>
              <a:spcBef>
                <a:spcPts val="1400"/>
              </a:spcBef>
            </a:pPr>
            <a:r>
              <a:rPr lang="en-US" sz="2200" dirty="0">
                <a:solidFill>
                  <a:schemeClr val="accent3">
                    <a:lumMod val="25000"/>
                  </a:schemeClr>
                </a:solidFill>
                <a:latin typeface="Abadi" panose="020B0604020104020204" pitchFamily="34" charset="0"/>
              </a:rPr>
              <a:t>Optimal parameters for this model: </a:t>
            </a:r>
            <a:r>
              <a:rPr kumimoji="0" lang="en-US" altLang="en-US" sz="2400" b="0" i="0" u="none" strike="noStrike" cap="none" normalizeH="0" baseline="0" dirty="0">
                <a:ln>
                  <a:noFill/>
                </a:ln>
                <a:solidFill>
                  <a:schemeClr val="tx1"/>
                </a:solidFill>
                <a:effectLst/>
                <a:latin typeface="Arial Unicode MS"/>
              </a:rPr>
              <a:t> </a:t>
            </a:r>
            <a:r>
              <a:rPr kumimoji="0" lang="en-US" altLang="en-US" sz="2100" b="0" i="0" u="none" strike="noStrike" cap="none" normalizeH="0" baseline="0" dirty="0">
                <a:ln>
                  <a:noFill/>
                </a:ln>
                <a:solidFill>
                  <a:schemeClr val="tx1"/>
                </a:solidFill>
                <a:effectLst/>
                <a:latin typeface="Abadi" panose="020B0604020104020204" pitchFamily="34" charset="0"/>
              </a:rPr>
              <a:t>{'criterion': '</a:t>
            </a:r>
            <a:r>
              <a:rPr kumimoji="0" lang="en-US" altLang="en-US" sz="2100" b="0" i="0" u="none" strike="noStrike" cap="none" normalizeH="0" baseline="0" dirty="0" err="1">
                <a:ln>
                  <a:noFill/>
                </a:ln>
                <a:solidFill>
                  <a:schemeClr val="tx1"/>
                </a:solidFill>
                <a:effectLst/>
                <a:latin typeface="Abadi" panose="020B0604020104020204" pitchFamily="34" charset="0"/>
              </a:rPr>
              <a:t>gini</a:t>
            </a:r>
            <a:r>
              <a:rPr kumimoji="0" lang="en-US" altLang="en-US" sz="2100" b="0" i="0" u="none" strike="noStrike" cap="none" normalizeH="0" baseline="0" dirty="0">
                <a:ln>
                  <a:noFill/>
                </a:ln>
                <a:solidFill>
                  <a:schemeClr val="tx1"/>
                </a:solidFill>
                <a:effectLst/>
                <a:latin typeface="Abadi" panose="020B0604020104020204" pitchFamily="34" charset="0"/>
              </a:rPr>
              <a:t>', '</a:t>
            </a:r>
            <a:r>
              <a:rPr kumimoji="0" lang="en-US" altLang="en-US" sz="2100" b="0" i="0" u="none" strike="noStrike" cap="none" normalizeH="0" baseline="0" dirty="0" err="1">
                <a:ln>
                  <a:noFill/>
                </a:ln>
                <a:solidFill>
                  <a:schemeClr val="tx1"/>
                </a:solidFill>
                <a:effectLst/>
                <a:latin typeface="Abadi" panose="020B0604020104020204" pitchFamily="34" charset="0"/>
              </a:rPr>
              <a:t>max_depth</a:t>
            </a:r>
            <a:r>
              <a:rPr kumimoji="0" lang="en-US" altLang="en-US" sz="2100" b="0" i="0" u="none" strike="noStrike" cap="none" normalizeH="0" baseline="0" dirty="0">
                <a:ln>
                  <a:noFill/>
                </a:ln>
                <a:solidFill>
                  <a:schemeClr val="tx1"/>
                </a:solidFill>
                <a:effectLst/>
                <a:latin typeface="Abadi" panose="020B0604020104020204" pitchFamily="34" charset="0"/>
              </a:rPr>
              <a:t>': 18, '</a:t>
            </a:r>
            <a:r>
              <a:rPr kumimoji="0" lang="en-US" altLang="en-US" sz="2100" b="0" i="0" u="none" strike="noStrike" cap="none" normalizeH="0" baseline="0" dirty="0" err="1">
                <a:ln>
                  <a:noFill/>
                </a:ln>
                <a:solidFill>
                  <a:schemeClr val="tx1"/>
                </a:solidFill>
                <a:effectLst/>
                <a:latin typeface="Abadi" panose="020B0604020104020204" pitchFamily="34" charset="0"/>
              </a:rPr>
              <a:t>max_features</a:t>
            </a:r>
            <a:r>
              <a:rPr kumimoji="0" lang="en-US" altLang="en-US" sz="2100" b="0" i="0" u="none" strike="noStrike" cap="none" normalizeH="0" baseline="0" dirty="0">
                <a:ln>
                  <a:noFill/>
                </a:ln>
                <a:solidFill>
                  <a:schemeClr val="tx1"/>
                </a:solidFill>
                <a:effectLst/>
                <a:latin typeface="Abadi" panose="020B0604020104020204" pitchFamily="34" charset="0"/>
              </a:rPr>
              <a:t>': 'sqrt', '</a:t>
            </a:r>
            <a:r>
              <a:rPr kumimoji="0" lang="en-US" altLang="en-US" sz="2100" b="0" i="0" u="none" strike="noStrike" cap="none" normalizeH="0" baseline="0" dirty="0" err="1">
                <a:ln>
                  <a:noFill/>
                </a:ln>
                <a:solidFill>
                  <a:schemeClr val="tx1"/>
                </a:solidFill>
                <a:effectLst/>
                <a:latin typeface="Abadi" panose="020B0604020104020204" pitchFamily="34" charset="0"/>
              </a:rPr>
              <a:t>min_samples_leaf</a:t>
            </a:r>
            <a:r>
              <a:rPr kumimoji="0" lang="en-US" altLang="en-US" sz="2100" b="0" i="0" u="none" strike="noStrike" cap="none" normalizeH="0" baseline="0" dirty="0">
                <a:ln>
                  <a:noFill/>
                </a:ln>
                <a:solidFill>
                  <a:schemeClr val="tx1"/>
                </a:solidFill>
                <a:effectLst/>
                <a:latin typeface="Abadi" panose="020B0604020104020204" pitchFamily="34" charset="0"/>
              </a:rPr>
              <a:t>': 1, '</a:t>
            </a:r>
            <a:r>
              <a:rPr kumimoji="0" lang="en-US" altLang="en-US" sz="2100" b="0" i="0" u="none" strike="noStrike" cap="none" normalizeH="0" baseline="0" dirty="0" err="1">
                <a:ln>
                  <a:noFill/>
                </a:ln>
                <a:solidFill>
                  <a:schemeClr val="tx1"/>
                </a:solidFill>
                <a:effectLst/>
                <a:latin typeface="Abadi" panose="020B0604020104020204" pitchFamily="34" charset="0"/>
              </a:rPr>
              <a:t>min_samples_split</a:t>
            </a:r>
            <a:r>
              <a:rPr kumimoji="0" lang="en-US" altLang="en-US" sz="2100" b="0" i="0" u="none" strike="noStrike" cap="none" normalizeH="0" baseline="0" dirty="0">
                <a:ln>
                  <a:noFill/>
                </a:ln>
                <a:solidFill>
                  <a:schemeClr val="tx1"/>
                </a:solidFill>
                <a:effectLst/>
                <a:latin typeface="Abadi" panose="020B0604020104020204" pitchFamily="34" charset="0"/>
              </a:rPr>
              <a:t>': 2, 'splitter': 'best'} </a:t>
            </a:r>
            <a:endParaRPr lang="en-US" sz="21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Rectangle 1">
            <a:extLst>
              <a:ext uri="{FF2B5EF4-FFF2-40B4-BE49-F238E27FC236}">
                <a16:creationId xmlns:a16="http://schemas.microsoft.com/office/drawing/2014/main" id="{5EDE0C56-EC06-4B2C-F6A7-626F31D21E5E}"/>
              </a:ext>
            </a:extLst>
          </p:cNvPr>
          <p:cNvSpPr>
            <a:spLocks noChangeArrowheads="1"/>
          </p:cNvSpPr>
          <p:nvPr/>
        </p:nvSpPr>
        <p:spPr bwMode="auto">
          <a:xfrm>
            <a:off x="0" y="151656"/>
            <a:ext cx="43282"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C64B1E1-48F0-DB4C-9A3F-DB4F04A879F4}"/>
              </a:ext>
            </a:extLst>
          </p:cNvPr>
          <p:cNvPicPr>
            <a:picLocks noChangeAspect="1"/>
          </p:cNvPicPr>
          <p:nvPr/>
        </p:nvPicPr>
        <p:blipFill>
          <a:blip r:embed="rId3"/>
          <a:stretch>
            <a:fillRect/>
          </a:stretch>
        </p:blipFill>
        <p:spPr>
          <a:xfrm>
            <a:off x="3066897" y="1727201"/>
            <a:ext cx="5921827" cy="2416274"/>
          </a:xfrm>
          <a:prstGeom prst="rect">
            <a:avLst/>
          </a:prstGeom>
        </p:spPr>
      </p:pic>
      <p:sp>
        <p:nvSpPr>
          <p:cNvPr id="7" name="TextBox 6">
            <a:extLst>
              <a:ext uri="{FF2B5EF4-FFF2-40B4-BE49-F238E27FC236}">
                <a16:creationId xmlns:a16="http://schemas.microsoft.com/office/drawing/2014/main" id="{063C584A-17D1-CC3A-BB40-1C09F6651097}"/>
              </a:ext>
            </a:extLst>
          </p:cNvPr>
          <p:cNvSpPr txBox="1"/>
          <p:nvPr/>
        </p:nvSpPr>
        <p:spPr>
          <a:xfrm>
            <a:off x="351468" y="4378160"/>
            <a:ext cx="10363200"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badi" panose="020B0604020104020204" pitchFamily="34" charset="0"/>
              </a:rPr>
              <a:t>The table above shows the 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EBE100C-3A28-171D-E276-67FB990CECF0}"/>
              </a:ext>
            </a:extLst>
          </p:cNvPr>
          <p:cNvPicPr>
            <a:picLocks noChangeAspect="1"/>
          </p:cNvPicPr>
          <p:nvPr/>
        </p:nvPicPr>
        <p:blipFill>
          <a:blip r:embed="rId3"/>
          <a:stretch>
            <a:fillRect/>
          </a:stretch>
        </p:blipFill>
        <p:spPr>
          <a:xfrm>
            <a:off x="885373" y="1328693"/>
            <a:ext cx="2670627" cy="4455886"/>
          </a:xfrm>
          <a:prstGeom prst="rect">
            <a:avLst/>
          </a:prstGeom>
        </p:spPr>
      </p:pic>
      <p:sp>
        <p:nvSpPr>
          <p:cNvPr id="7" name="TextBox 6">
            <a:extLst>
              <a:ext uri="{FF2B5EF4-FFF2-40B4-BE49-F238E27FC236}">
                <a16:creationId xmlns:a16="http://schemas.microsoft.com/office/drawing/2014/main" id="{BF471816-13B9-3813-8121-FB6601400010}"/>
              </a:ext>
            </a:extLst>
          </p:cNvPr>
          <p:cNvSpPr txBox="1"/>
          <p:nvPr/>
        </p:nvSpPr>
        <p:spPr>
          <a:xfrm>
            <a:off x="3556000" y="1562389"/>
            <a:ext cx="8244114" cy="64633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badi" panose="020B0604020104020204" pitchFamily="34" charset="0"/>
              </a:rPr>
              <a:t>The table shows 12 distinct booster versions that carried the maximum payload mass.</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1BBDD15-2B91-0137-F861-0DA4F62D513C}"/>
              </a:ext>
            </a:extLst>
          </p:cNvPr>
          <p:cNvPicPr>
            <a:picLocks noChangeAspect="1"/>
          </p:cNvPicPr>
          <p:nvPr/>
        </p:nvPicPr>
        <p:blipFill>
          <a:blip r:embed="rId3"/>
          <a:stretch>
            <a:fillRect/>
          </a:stretch>
        </p:blipFill>
        <p:spPr>
          <a:xfrm>
            <a:off x="2423886" y="1553029"/>
            <a:ext cx="7213600" cy="2191657"/>
          </a:xfrm>
          <a:prstGeom prst="rect">
            <a:avLst/>
          </a:prstGeom>
        </p:spPr>
      </p:pic>
      <p:sp>
        <p:nvSpPr>
          <p:cNvPr id="7" name="TextBox 6">
            <a:extLst>
              <a:ext uri="{FF2B5EF4-FFF2-40B4-BE49-F238E27FC236}">
                <a16:creationId xmlns:a16="http://schemas.microsoft.com/office/drawing/2014/main" id="{B8954B9B-DE4B-BE53-5F64-F7FDD8277EA3}"/>
              </a:ext>
            </a:extLst>
          </p:cNvPr>
          <p:cNvSpPr txBox="1"/>
          <p:nvPr/>
        </p:nvSpPr>
        <p:spPr>
          <a:xfrm>
            <a:off x="351468" y="4047217"/>
            <a:ext cx="10363200"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badi" panose="020B0604020104020204" pitchFamily="34" charset="0"/>
              </a:rPr>
              <a:t>The query shows two records for the months in 2015.</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B506F6E-F02B-E8D8-97EA-DA1E4BF8BD8D}"/>
              </a:ext>
            </a:extLst>
          </p:cNvPr>
          <p:cNvPicPr>
            <a:picLocks noChangeAspect="1"/>
          </p:cNvPicPr>
          <p:nvPr/>
        </p:nvPicPr>
        <p:blipFill>
          <a:blip r:embed="rId3"/>
          <a:stretch>
            <a:fillRect/>
          </a:stretch>
        </p:blipFill>
        <p:spPr>
          <a:xfrm>
            <a:off x="3614057" y="1451429"/>
            <a:ext cx="4775200" cy="2989942"/>
          </a:xfrm>
          <a:prstGeom prst="rect">
            <a:avLst/>
          </a:prstGeom>
        </p:spPr>
      </p:pic>
      <p:sp>
        <p:nvSpPr>
          <p:cNvPr id="7" name="TextBox 6">
            <a:extLst>
              <a:ext uri="{FF2B5EF4-FFF2-40B4-BE49-F238E27FC236}">
                <a16:creationId xmlns:a16="http://schemas.microsoft.com/office/drawing/2014/main" id="{38CA0071-4D55-571A-D98E-522A00DAA089}"/>
              </a:ext>
            </a:extLst>
          </p:cNvPr>
          <p:cNvSpPr txBox="1"/>
          <p:nvPr/>
        </p:nvSpPr>
        <p:spPr>
          <a:xfrm>
            <a:off x="351468" y="4468131"/>
            <a:ext cx="10363200" cy="64633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badi" panose="020B0604020104020204" pitchFamily="34" charset="0"/>
              </a:rPr>
              <a:t>The table above shows no attempt landing outcome has the highest count of 10 while failure (parachute) landing outcome has the lowest count of 1.</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Folium Map Showing the four Launch Site Locations</a:t>
            </a:r>
          </a:p>
        </p:txBody>
      </p:sp>
      <p:pic>
        <p:nvPicPr>
          <p:cNvPr id="6" name="Picture 5">
            <a:extLst>
              <a:ext uri="{FF2B5EF4-FFF2-40B4-BE49-F238E27FC236}">
                <a16:creationId xmlns:a16="http://schemas.microsoft.com/office/drawing/2014/main" id="{FD0769E2-076C-D268-97B3-A4FB19AA4EB4}"/>
              </a:ext>
            </a:extLst>
          </p:cNvPr>
          <p:cNvPicPr>
            <a:picLocks noChangeAspect="1"/>
          </p:cNvPicPr>
          <p:nvPr/>
        </p:nvPicPr>
        <p:blipFill>
          <a:blip r:embed="rId3"/>
          <a:stretch>
            <a:fillRect/>
          </a:stretch>
        </p:blipFill>
        <p:spPr>
          <a:xfrm>
            <a:off x="6096000" y="1378130"/>
            <a:ext cx="6096000" cy="4101740"/>
          </a:xfrm>
          <a:prstGeom prst="rect">
            <a:avLst/>
          </a:prstGeom>
        </p:spPr>
      </p:pic>
      <p:pic>
        <p:nvPicPr>
          <p:cNvPr id="8" name="Picture 7">
            <a:extLst>
              <a:ext uri="{FF2B5EF4-FFF2-40B4-BE49-F238E27FC236}">
                <a16:creationId xmlns:a16="http://schemas.microsoft.com/office/drawing/2014/main" id="{B48B6B0D-A39F-A517-5FE4-11A3D305866C}"/>
              </a:ext>
            </a:extLst>
          </p:cNvPr>
          <p:cNvPicPr>
            <a:picLocks noChangeAspect="1"/>
          </p:cNvPicPr>
          <p:nvPr/>
        </p:nvPicPr>
        <p:blipFill>
          <a:blip r:embed="rId4"/>
          <a:stretch>
            <a:fillRect/>
          </a:stretch>
        </p:blipFill>
        <p:spPr>
          <a:xfrm>
            <a:off x="0" y="1378130"/>
            <a:ext cx="6096000" cy="4101740"/>
          </a:xfrm>
          <a:prstGeom prst="rect">
            <a:avLst/>
          </a:prstGeom>
        </p:spPr>
      </p:pic>
      <p:sp>
        <p:nvSpPr>
          <p:cNvPr id="9" name="TextBox 8">
            <a:extLst>
              <a:ext uri="{FF2B5EF4-FFF2-40B4-BE49-F238E27FC236}">
                <a16:creationId xmlns:a16="http://schemas.microsoft.com/office/drawing/2014/main" id="{55CAE49B-87C8-B625-7310-3C98A662AE95}"/>
              </a:ext>
            </a:extLst>
          </p:cNvPr>
          <p:cNvSpPr txBox="1"/>
          <p:nvPr/>
        </p:nvSpPr>
        <p:spPr>
          <a:xfrm>
            <a:off x="0" y="5479870"/>
            <a:ext cx="11030857" cy="969496"/>
          </a:xfrm>
          <a:prstGeom prst="rect">
            <a:avLst/>
          </a:prstGeom>
          <a:noFill/>
        </p:spPr>
        <p:txBody>
          <a:bodyPr wrap="square" rtlCol="0">
            <a:spAutoFit/>
          </a:bodyPr>
          <a:lstStyle/>
          <a:p>
            <a:r>
              <a:rPr lang="en-GB" sz="1900" dirty="0">
                <a:latin typeface="Abadi" panose="020B0604020104020204" pitchFamily="34" charset="0"/>
              </a:rPr>
              <a:t>The screenshot displays four launch sites (CCAFS LC-40, CCAFS SLC-40, KSC LC-39A, and VAFB SLC-4E) on a Folium map, showing their precise geographical coordinates and potential proximity to significant landmarks or bodies of water.</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Folium Map Showing the Launch Outcomes</a:t>
            </a:r>
          </a:p>
        </p:txBody>
      </p:sp>
      <p:pic>
        <p:nvPicPr>
          <p:cNvPr id="4" name="Picture 3">
            <a:extLst>
              <a:ext uri="{FF2B5EF4-FFF2-40B4-BE49-F238E27FC236}">
                <a16:creationId xmlns:a16="http://schemas.microsoft.com/office/drawing/2014/main" id="{642C9ED1-1337-2AEB-72A9-B2EBD9975E07}"/>
              </a:ext>
            </a:extLst>
          </p:cNvPr>
          <p:cNvPicPr>
            <a:picLocks noChangeAspect="1"/>
          </p:cNvPicPr>
          <p:nvPr/>
        </p:nvPicPr>
        <p:blipFill>
          <a:blip r:embed="rId3"/>
          <a:stretch>
            <a:fillRect/>
          </a:stretch>
        </p:blipFill>
        <p:spPr>
          <a:xfrm>
            <a:off x="193634" y="1005866"/>
            <a:ext cx="5307280" cy="1849629"/>
          </a:xfrm>
          <a:prstGeom prst="rect">
            <a:avLst/>
          </a:prstGeom>
        </p:spPr>
      </p:pic>
      <p:pic>
        <p:nvPicPr>
          <p:cNvPr id="7" name="Picture 6">
            <a:extLst>
              <a:ext uri="{FF2B5EF4-FFF2-40B4-BE49-F238E27FC236}">
                <a16:creationId xmlns:a16="http://schemas.microsoft.com/office/drawing/2014/main" id="{9448F3B3-A311-F856-415E-5B1344C117F6}"/>
              </a:ext>
            </a:extLst>
          </p:cNvPr>
          <p:cNvPicPr>
            <a:picLocks noChangeAspect="1"/>
          </p:cNvPicPr>
          <p:nvPr/>
        </p:nvPicPr>
        <p:blipFill>
          <a:blip r:embed="rId4"/>
          <a:stretch>
            <a:fillRect/>
          </a:stretch>
        </p:blipFill>
        <p:spPr>
          <a:xfrm>
            <a:off x="5500914" y="1005867"/>
            <a:ext cx="5563060" cy="1849628"/>
          </a:xfrm>
          <a:prstGeom prst="rect">
            <a:avLst/>
          </a:prstGeom>
        </p:spPr>
      </p:pic>
      <p:pic>
        <p:nvPicPr>
          <p:cNvPr id="10" name="Picture 9">
            <a:extLst>
              <a:ext uri="{FF2B5EF4-FFF2-40B4-BE49-F238E27FC236}">
                <a16:creationId xmlns:a16="http://schemas.microsoft.com/office/drawing/2014/main" id="{B2454A2C-6F52-7236-D969-9214C55B01F1}"/>
              </a:ext>
            </a:extLst>
          </p:cNvPr>
          <p:cNvPicPr>
            <a:picLocks noChangeAspect="1"/>
          </p:cNvPicPr>
          <p:nvPr/>
        </p:nvPicPr>
        <p:blipFill>
          <a:blip r:embed="rId5"/>
          <a:stretch>
            <a:fillRect/>
          </a:stretch>
        </p:blipFill>
        <p:spPr>
          <a:xfrm>
            <a:off x="5500915" y="2860282"/>
            <a:ext cx="5957058" cy="2020337"/>
          </a:xfrm>
          <a:prstGeom prst="rect">
            <a:avLst/>
          </a:prstGeom>
        </p:spPr>
      </p:pic>
      <p:pic>
        <p:nvPicPr>
          <p:cNvPr id="12" name="Picture 11">
            <a:extLst>
              <a:ext uri="{FF2B5EF4-FFF2-40B4-BE49-F238E27FC236}">
                <a16:creationId xmlns:a16="http://schemas.microsoft.com/office/drawing/2014/main" id="{04B99123-D69C-7B5A-C681-EB838A4025D8}"/>
              </a:ext>
            </a:extLst>
          </p:cNvPr>
          <p:cNvPicPr>
            <a:picLocks noChangeAspect="1"/>
          </p:cNvPicPr>
          <p:nvPr/>
        </p:nvPicPr>
        <p:blipFill>
          <a:blip r:embed="rId6"/>
          <a:stretch>
            <a:fillRect/>
          </a:stretch>
        </p:blipFill>
        <p:spPr>
          <a:xfrm>
            <a:off x="193636" y="2855495"/>
            <a:ext cx="5307279" cy="2025124"/>
          </a:xfrm>
          <a:prstGeom prst="rect">
            <a:avLst/>
          </a:prstGeom>
        </p:spPr>
      </p:pic>
      <p:sp>
        <p:nvSpPr>
          <p:cNvPr id="13" name="TextBox 12">
            <a:extLst>
              <a:ext uri="{FF2B5EF4-FFF2-40B4-BE49-F238E27FC236}">
                <a16:creationId xmlns:a16="http://schemas.microsoft.com/office/drawing/2014/main" id="{CD9E3D5B-5352-2272-0F00-5DB1C250A305}"/>
              </a:ext>
            </a:extLst>
          </p:cNvPr>
          <p:cNvSpPr txBox="1"/>
          <p:nvPr/>
        </p:nvSpPr>
        <p:spPr>
          <a:xfrm>
            <a:off x="193636" y="5057053"/>
            <a:ext cx="10538532" cy="677108"/>
          </a:xfrm>
          <a:prstGeom prst="rect">
            <a:avLst/>
          </a:prstGeom>
          <a:noFill/>
        </p:spPr>
        <p:txBody>
          <a:bodyPr wrap="square" rtlCol="0">
            <a:spAutoFit/>
          </a:bodyPr>
          <a:lstStyle/>
          <a:p>
            <a:r>
              <a:rPr lang="en-GB" sz="1900" dirty="0">
                <a:latin typeface="Abadi" panose="020B0604020104020204" pitchFamily="34" charset="0"/>
              </a:rPr>
              <a:t>The color-coded markers on the Folium map distinguish between successful (green) and failed (red) launch outcomes, offering a visual overview of success rates at different launch sites.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Folium Map Showing the Proximities of a Launch Site to Certain Landmarks</a:t>
            </a:r>
          </a:p>
        </p:txBody>
      </p:sp>
      <p:pic>
        <p:nvPicPr>
          <p:cNvPr id="4" name="Picture 3">
            <a:extLst>
              <a:ext uri="{FF2B5EF4-FFF2-40B4-BE49-F238E27FC236}">
                <a16:creationId xmlns:a16="http://schemas.microsoft.com/office/drawing/2014/main" id="{7CDFD663-4D36-AD0C-456C-5DCCD3A7F074}"/>
              </a:ext>
            </a:extLst>
          </p:cNvPr>
          <p:cNvPicPr>
            <a:picLocks noChangeAspect="1"/>
          </p:cNvPicPr>
          <p:nvPr/>
        </p:nvPicPr>
        <p:blipFill>
          <a:blip r:embed="rId3"/>
          <a:stretch>
            <a:fillRect/>
          </a:stretch>
        </p:blipFill>
        <p:spPr>
          <a:xfrm>
            <a:off x="770011" y="1024250"/>
            <a:ext cx="5325989" cy="3441733"/>
          </a:xfrm>
          <a:prstGeom prst="rect">
            <a:avLst/>
          </a:prstGeom>
        </p:spPr>
      </p:pic>
      <p:pic>
        <p:nvPicPr>
          <p:cNvPr id="7" name="Picture 6">
            <a:extLst>
              <a:ext uri="{FF2B5EF4-FFF2-40B4-BE49-F238E27FC236}">
                <a16:creationId xmlns:a16="http://schemas.microsoft.com/office/drawing/2014/main" id="{5BB7988B-7AE9-547D-61C6-5103E8098843}"/>
              </a:ext>
            </a:extLst>
          </p:cNvPr>
          <p:cNvPicPr>
            <a:picLocks noChangeAspect="1"/>
          </p:cNvPicPr>
          <p:nvPr/>
        </p:nvPicPr>
        <p:blipFill>
          <a:blip r:embed="rId4"/>
          <a:stretch>
            <a:fillRect/>
          </a:stretch>
        </p:blipFill>
        <p:spPr>
          <a:xfrm>
            <a:off x="6096001" y="1024250"/>
            <a:ext cx="6096000" cy="3441733"/>
          </a:xfrm>
          <a:prstGeom prst="rect">
            <a:avLst/>
          </a:prstGeom>
        </p:spPr>
      </p:pic>
      <p:sp>
        <p:nvSpPr>
          <p:cNvPr id="9" name="TextBox 8">
            <a:extLst>
              <a:ext uri="{FF2B5EF4-FFF2-40B4-BE49-F238E27FC236}">
                <a16:creationId xmlns:a16="http://schemas.microsoft.com/office/drawing/2014/main" id="{F92C1758-EFA6-BFA1-FAB8-5254C2764B5A}"/>
              </a:ext>
            </a:extLst>
          </p:cNvPr>
          <p:cNvSpPr txBox="1"/>
          <p:nvPr/>
        </p:nvSpPr>
        <p:spPr>
          <a:xfrm>
            <a:off x="770011" y="4585252"/>
            <a:ext cx="9977502" cy="1554272"/>
          </a:xfrm>
          <a:prstGeom prst="rect">
            <a:avLst/>
          </a:prstGeom>
          <a:noFill/>
        </p:spPr>
        <p:txBody>
          <a:bodyPr wrap="square" rtlCol="0">
            <a:spAutoFit/>
          </a:bodyPr>
          <a:lstStyle/>
          <a:p>
            <a:r>
              <a:rPr lang="en-GB" sz="1900" dirty="0">
                <a:latin typeface="Abadi" panose="020B0604020104020204" pitchFamily="34" charset="0"/>
              </a:rPr>
              <a:t>The Folium map offers a visual overview of a launch site's distance to significant landmarks. The labelled markers indicate the proximity to the coastline, nearest city, and nearest railway, providing valuable insights for launch logistics and safety evaluations. It is also observed that the launch sites are situated at considerable distances from cities and towns for safety reasons. </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Dashboard Screenshot showing Total Success Launches by Site</a:t>
            </a:r>
          </a:p>
        </p:txBody>
      </p:sp>
      <p:pic>
        <p:nvPicPr>
          <p:cNvPr id="4" name="Picture 3">
            <a:extLst>
              <a:ext uri="{FF2B5EF4-FFF2-40B4-BE49-F238E27FC236}">
                <a16:creationId xmlns:a16="http://schemas.microsoft.com/office/drawing/2014/main" id="{EECE7E02-D19B-2BD5-E1A5-E90A391E6649}"/>
              </a:ext>
            </a:extLst>
          </p:cNvPr>
          <p:cNvPicPr>
            <a:picLocks noChangeAspect="1"/>
          </p:cNvPicPr>
          <p:nvPr/>
        </p:nvPicPr>
        <p:blipFill>
          <a:blip r:embed="rId3"/>
          <a:stretch>
            <a:fillRect/>
          </a:stretch>
        </p:blipFill>
        <p:spPr>
          <a:xfrm>
            <a:off x="99175" y="1470991"/>
            <a:ext cx="11993649" cy="3326296"/>
          </a:xfrm>
          <a:prstGeom prst="rect">
            <a:avLst/>
          </a:prstGeom>
        </p:spPr>
      </p:pic>
      <p:sp>
        <p:nvSpPr>
          <p:cNvPr id="6" name="TextBox 5">
            <a:extLst>
              <a:ext uri="{FF2B5EF4-FFF2-40B4-BE49-F238E27FC236}">
                <a16:creationId xmlns:a16="http://schemas.microsoft.com/office/drawing/2014/main" id="{4229B790-8BDF-C199-A79D-B5AB9150CF04}"/>
              </a:ext>
            </a:extLst>
          </p:cNvPr>
          <p:cNvSpPr txBox="1"/>
          <p:nvPr/>
        </p:nvSpPr>
        <p:spPr>
          <a:xfrm>
            <a:off x="99175" y="4890052"/>
            <a:ext cx="10953138" cy="1261884"/>
          </a:xfrm>
          <a:prstGeom prst="rect">
            <a:avLst/>
          </a:prstGeom>
          <a:noFill/>
        </p:spPr>
        <p:txBody>
          <a:bodyPr wrap="square" rtlCol="0">
            <a:spAutoFit/>
          </a:bodyPr>
          <a:lstStyle/>
          <a:p>
            <a:r>
              <a:rPr lang="en-GB" sz="1900" dirty="0">
                <a:latin typeface="Abadi" panose="020B0604020104020204" pitchFamily="34" charset="0"/>
              </a:rPr>
              <a:t>The pie chart displayed in the Dash app provides a visual representation of launch success counts for all sites. It effectively conveys the distribution of successful and failed launches across different launch sites. This information is essential for evaluating the overall performance of each site and making informed decisions about future launches.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28180EF0-D7B4-D754-9F4B-8F009E0D0296}"/>
              </a:ext>
            </a:extLst>
          </p:cNvPr>
          <p:cNvSpPr txBox="1">
            <a:spLocks/>
          </p:cNvSpPr>
          <p:nvPr/>
        </p:nvSpPr>
        <p:spPr>
          <a:xfrm>
            <a:off x="958903" y="1554480"/>
            <a:ext cx="10326708" cy="505968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Background</a:t>
            </a:r>
          </a:p>
          <a:p>
            <a:pPr>
              <a:lnSpc>
                <a:spcPct val="100000"/>
              </a:lnSpc>
              <a:spcBef>
                <a:spcPts val="1400"/>
              </a:spcBef>
            </a:pPr>
            <a:r>
              <a:rPr lang="en-US" sz="2200" dirty="0">
                <a:solidFill>
                  <a:schemeClr val="accent3">
                    <a:lumMod val="25000"/>
                  </a:schemeClr>
                </a:solidFill>
                <a:latin typeface="Abadi" panose="020B0604020104020204" pitchFamily="34" charset="0"/>
              </a:rPr>
              <a:t>Analysis of SpaceX rocket launches data.</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Context</a:t>
            </a:r>
          </a:p>
          <a:p>
            <a:pPr>
              <a:lnSpc>
                <a:spcPct val="100000"/>
              </a:lnSpc>
              <a:spcBef>
                <a:spcPts val="1400"/>
              </a:spcBef>
            </a:pPr>
            <a:r>
              <a:rPr lang="en-US" sz="2200" dirty="0">
                <a:solidFill>
                  <a:schemeClr val="accent3">
                    <a:lumMod val="25000"/>
                  </a:schemeClr>
                </a:solidFill>
                <a:latin typeface="Abadi" panose="020B0604020104020204" pitchFamily="34" charset="0"/>
              </a:rPr>
              <a:t>In recent years, space exploration has seen unprecedented growth with private companies like SpaceX leading the way. Understanding the factors influencing launch success is crucial for optimizing future missions.</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Problems Addressed</a:t>
            </a:r>
          </a:p>
          <a:p>
            <a:pPr marL="457200" indent="-457200">
              <a:lnSpc>
                <a:spcPct val="100000"/>
              </a:lnSpc>
              <a:spcBef>
                <a:spcPts val="1400"/>
              </a:spcBef>
              <a:buFont typeface="+mj-lt"/>
              <a:buAutoNum type="arabicPeriod"/>
            </a:pPr>
            <a:r>
              <a:rPr lang="en-GB" sz="2200" dirty="0">
                <a:solidFill>
                  <a:schemeClr val="accent3">
                    <a:lumMod val="25000"/>
                  </a:schemeClr>
                </a:solidFill>
                <a:latin typeface="Abadi" panose="020B0604020104020204" pitchFamily="34" charset="0"/>
              </a:rPr>
              <a:t>Determining key factors influencing successful rocket launches.</a:t>
            </a: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r>
              <a:rPr lang="en-GB" sz="2200" dirty="0">
                <a:solidFill>
                  <a:schemeClr val="accent3">
                    <a:lumMod val="25000"/>
                  </a:schemeClr>
                </a:solidFill>
                <a:latin typeface="Abadi" panose="020B0604020104020204" pitchFamily="34" charset="0"/>
              </a:rPr>
              <a:t>Leveraging data to enhance launch planning and decision-making.</a:t>
            </a:r>
          </a:p>
          <a:p>
            <a:pPr marL="457200" indent="-457200">
              <a:lnSpc>
                <a:spcPct val="100000"/>
              </a:lnSpc>
              <a:spcBef>
                <a:spcPts val="1400"/>
              </a:spcBef>
              <a:buFont typeface="+mj-lt"/>
              <a:buAutoNum type="arabicPeriod"/>
            </a:pPr>
            <a:r>
              <a:rPr lang="en-GB" sz="2200" dirty="0">
                <a:solidFill>
                  <a:schemeClr val="accent3">
                    <a:lumMod val="25000"/>
                  </a:schemeClr>
                </a:solidFill>
                <a:latin typeface="Abadi" panose="020B0604020104020204" pitchFamily="34" charset="0"/>
              </a:rPr>
              <a:t>Enhancing reliability for payloads of varying weights.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Dashboard Screenshot showing Success Rate for the most Successful Site</a:t>
            </a:r>
          </a:p>
        </p:txBody>
      </p:sp>
      <p:pic>
        <p:nvPicPr>
          <p:cNvPr id="7" name="Picture 6">
            <a:extLst>
              <a:ext uri="{FF2B5EF4-FFF2-40B4-BE49-F238E27FC236}">
                <a16:creationId xmlns:a16="http://schemas.microsoft.com/office/drawing/2014/main" id="{4479135A-DE76-8E90-14C2-75A46CCC29C8}"/>
              </a:ext>
            </a:extLst>
          </p:cNvPr>
          <p:cNvPicPr>
            <a:picLocks noChangeAspect="1"/>
          </p:cNvPicPr>
          <p:nvPr/>
        </p:nvPicPr>
        <p:blipFill>
          <a:blip r:embed="rId3"/>
          <a:stretch>
            <a:fillRect/>
          </a:stretch>
        </p:blipFill>
        <p:spPr>
          <a:xfrm>
            <a:off x="0" y="1410577"/>
            <a:ext cx="12192000" cy="3373458"/>
          </a:xfrm>
          <a:prstGeom prst="rect">
            <a:avLst/>
          </a:prstGeom>
        </p:spPr>
      </p:pic>
      <p:sp>
        <p:nvSpPr>
          <p:cNvPr id="9" name="TextBox 8">
            <a:extLst>
              <a:ext uri="{FF2B5EF4-FFF2-40B4-BE49-F238E27FC236}">
                <a16:creationId xmlns:a16="http://schemas.microsoft.com/office/drawing/2014/main" id="{58A0DCE3-AEA7-45A9-43A3-48B52C97F04F}"/>
              </a:ext>
            </a:extLst>
          </p:cNvPr>
          <p:cNvSpPr txBox="1"/>
          <p:nvPr/>
        </p:nvSpPr>
        <p:spPr>
          <a:xfrm>
            <a:off x="357809" y="4982818"/>
            <a:ext cx="9077739" cy="969496"/>
          </a:xfrm>
          <a:prstGeom prst="rect">
            <a:avLst/>
          </a:prstGeom>
          <a:noFill/>
        </p:spPr>
        <p:txBody>
          <a:bodyPr wrap="square" rtlCol="0">
            <a:spAutoFit/>
          </a:bodyPr>
          <a:lstStyle/>
          <a:p>
            <a:r>
              <a:rPr lang="en-GB" sz="1900" dirty="0">
                <a:latin typeface="Abadi" panose="020B0604020104020204" pitchFamily="34" charset="0"/>
              </a:rPr>
              <a:t>The pie chart displayed in the Dash app highlights the launch success ratio for the specific site with the highest success rate. It offers a clear visual representation of the proportion of successful and failed launches at this site.</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Dashboard Screenshot Showing the Correlation between various Payloads and Success Rates for all Sites</a:t>
            </a:r>
          </a:p>
        </p:txBody>
      </p:sp>
      <p:pic>
        <p:nvPicPr>
          <p:cNvPr id="4" name="Picture 3">
            <a:extLst>
              <a:ext uri="{FF2B5EF4-FFF2-40B4-BE49-F238E27FC236}">
                <a16:creationId xmlns:a16="http://schemas.microsoft.com/office/drawing/2014/main" id="{EC30325E-2A30-CB9A-BD1F-235F2E619569}"/>
              </a:ext>
            </a:extLst>
          </p:cNvPr>
          <p:cNvPicPr>
            <a:picLocks noChangeAspect="1"/>
          </p:cNvPicPr>
          <p:nvPr/>
        </p:nvPicPr>
        <p:blipFill>
          <a:blip r:embed="rId3"/>
          <a:stretch>
            <a:fillRect/>
          </a:stretch>
        </p:blipFill>
        <p:spPr>
          <a:xfrm>
            <a:off x="0" y="1145853"/>
            <a:ext cx="12192000" cy="3359885"/>
          </a:xfrm>
          <a:prstGeom prst="rect">
            <a:avLst/>
          </a:prstGeom>
        </p:spPr>
      </p:pic>
      <p:sp>
        <p:nvSpPr>
          <p:cNvPr id="6" name="TextBox 5">
            <a:extLst>
              <a:ext uri="{FF2B5EF4-FFF2-40B4-BE49-F238E27FC236}">
                <a16:creationId xmlns:a16="http://schemas.microsoft.com/office/drawing/2014/main" id="{5083028C-3E73-B0D1-2A3D-F01532114B01}"/>
              </a:ext>
            </a:extLst>
          </p:cNvPr>
          <p:cNvSpPr txBox="1"/>
          <p:nvPr/>
        </p:nvSpPr>
        <p:spPr>
          <a:xfrm>
            <a:off x="357809" y="4982818"/>
            <a:ext cx="9077739" cy="969496"/>
          </a:xfrm>
          <a:prstGeom prst="rect">
            <a:avLst/>
          </a:prstGeom>
          <a:noFill/>
        </p:spPr>
        <p:txBody>
          <a:bodyPr wrap="square" rtlCol="0">
            <a:spAutoFit/>
          </a:bodyPr>
          <a:lstStyle/>
          <a:p>
            <a:r>
              <a:rPr lang="en-GB" sz="1900" dirty="0">
                <a:latin typeface="Abadi" panose="020B0604020104020204" pitchFamily="34" charset="0"/>
              </a:rPr>
              <a:t>The scatter plot depicts the relationship between payload mass and launch outcomes, offering insights into the influence of payload on launch success rates. The range slider allows users to refine payload selections for a more focused analysis.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A406034E-F82F-5F5B-1535-988C3DB7088E}"/>
              </a:ext>
            </a:extLst>
          </p:cNvPr>
          <p:cNvPicPr>
            <a:picLocks noChangeAspect="1"/>
          </p:cNvPicPr>
          <p:nvPr/>
        </p:nvPicPr>
        <p:blipFill>
          <a:blip r:embed="rId3"/>
          <a:stretch>
            <a:fillRect/>
          </a:stretch>
        </p:blipFill>
        <p:spPr>
          <a:xfrm>
            <a:off x="6096000" y="1273229"/>
            <a:ext cx="5961766" cy="3431292"/>
          </a:xfrm>
          <a:prstGeom prst="rect">
            <a:avLst/>
          </a:prstGeom>
        </p:spPr>
      </p:pic>
      <p:pic>
        <p:nvPicPr>
          <p:cNvPr id="7" name="Picture 6">
            <a:extLst>
              <a:ext uri="{FF2B5EF4-FFF2-40B4-BE49-F238E27FC236}">
                <a16:creationId xmlns:a16="http://schemas.microsoft.com/office/drawing/2014/main" id="{FB5A744D-D981-4013-93A9-7FC7E5016A9B}"/>
              </a:ext>
            </a:extLst>
          </p:cNvPr>
          <p:cNvPicPr>
            <a:picLocks noChangeAspect="1"/>
          </p:cNvPicPr>
          <p:nvPr/>
        </p:nvPicPr>
        <p:blipFill>
          <a:blip r:embed="rId4"/>
          <a:stretch>
            <a:fillRect/>
          </a:stretch>
        </p:blipFill>
        <p:spPr>
          <a:xfrm>
            <a:off x="0" y="1273228"/>
            <a:ext cx="6096000" cy="3431293"/>
          </a:xfrm>
          <a:prstGeom prst="rect">
            <a:avLst/>
          </a:prstGeom>
        </p:spPr>
      </p:pic>
      <p:sp>
        <p:nvSpPr>
          <p:cNvPr id="8" name="TextBox 7">
            <a:extLst>
              <a:ext uri="{FF2B5EF4-FFF2-40B4-BE49-F238E27FC236}">
                <a16:creationId xmlns:a16="http://schemas.microsoft.com/office/drawing/2014/main" id="{DC839226-59A6-87A3-7549-B0809BDB0ADE}"/>
              </a:ext>
            </a:extLst>
          </p:cNvPr>
          <p:cNvSpPr txBox="1"/>
          <p:nvPr/>
        </p:nvSpPr>
        <p:spPr>
          <a:xfrm>
            <a:off x="357809" y="4982818"/>
            <a:ext cx="9077739" cy="969496"/>
          </a:xfrm>
          <a:prstGeom prst="rect">
            <a:avLst/>
          </a:prstGeom>
          <a:noFill/>
        </p:spPr>
        <p:txBody>
          <a:bodyPr wrap="square" rtlCol="0">
            <a:spAutoFit/>
          </a:bodyPr>
          <a:lstStyle/>
          <a:p>
            <a:r>
              <a:rPr lang="en-GB" sz="1900" dirty="0">
                <a:latin typeface="Abadi" panose="020B0604020104020204" pitchFamily="34" charset="0"/>
              </a:rPr>
              <a:t>Decision Tree model has the highest classification accuracy on the train data as shown in the figure on the left while the four models have the same accuracy on the test data as shown in the figure on the right.</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1265B52-7BEF-BF4D-1438-715736526A5B}"/>
              </a:ext>
            </a:extLst>
          </p:cNvPr>
          <p:cNvPicPr>
            <a:picLocks noChangeAspect="1"/>
          </p:cNvPicPr>
          <p:nvPr/>
        </p:nvPicPr>
        <p:blipFill>
          <a:blip r:embed="rId3"/>
          <a:stretch>
            <a:fillRect/>
          </a:stretch>
        </p:blipFill>
        <p:spPr>
          <a:xfrm>
            <a:off x="3309548" y="1408449"/>
            <a:ext cx="5572903" cy="3330120"/>
          </a:xfrm>
          <a:prstGeom prst="rect">
            <a:avLst/>
          </a:prstGeom>
        </p:spPr>
      </p:pic>
      <p:sp>
        <p:nvSpPr>
          <p:cNvPr id="6" name="TextBox 5">
            <a:extLst>
              <a:ext uri="{FF2B5EF4-FFF2-40B4-BE49-F238E27FC236}">
                <a16:creationId xmlns:a16="http://schemas.microsoft.com/office/drawing/2014/main" id="{5D9F2064-3FD9-B4E8-7E37-17C1D3AD3A1D}"/>
              </a:ext>
            </a:extLst>
          </p:cNvPr>
          <p:cNvSpPr txBox="1"/>
          <p:nvPr/>
        </p:nvSpPr>
        <p:spPr>
          <a:xfrm>
            <a:off x="357809" y="4982818"/>
            <a:ext cx="9077739" cy="2723823"/>
          </a:xfrm>
          <a:prstGeom prst="rect">
            <a:avLst/>
          </a:prstGeom>
          <a:noFill/>
        </p:spPr>
        <p:txBody>
          <a:bodyPr wrap="square" rtlCol="0">
            <a:spAutoFit/>
          </a:bodyPr>
          <a:lstStyle/>
          <a:p>
            <a:r>
              <a:rPr lang="en-GB" sz="1900" dirty="0">
                <a:latin typeface="Abadi" panose="020B0604020104020204" pitchFamily="34" charset="0"/>
              </a:rPr>
              <a:t>The confusion matrix indicates that the model is performing well in predicting successful rocket landings, with no instances of false negatives. However, it does have some false positives, meaning it occasionally predicts a successful landing when it doesn't occur. Overall, it is a reliable model for predicting successful landings.</a:t>
            </a:r>
          </a:p>
          <a:p>
            <a:endParaRPr lang="en-GB" sz="1900" dirty="0">
              <a:latin typeface="Abadi" panose="020B0604020104020204" pitchFamily="34" charset="0"/>
            </a:endParaRPr>
          </a:p>
          <a:p>
            <a:endParaRPr lang="en-GB" sz="1900" dirty="0">
              <a:latin typeface="Abadi" panose="020B0604020104020204" pitchFamily="34" charset="0"/>
            </a:endParaRPr>
          </a:p>
          <a:p>
            <a:endParaRPr lang="en-GB" sz="1900" dirty="0">
              <a:latin typeface="Abadi" panose="020B0604020104020204" pitchFamily="34" charset="0"/>
            </a:endParaRPr>
          </a:p>
          <a:p>
            <a:endParaRPr lang="en-GB" sz="1900" dirty="0">
              <a:latin typeface="Abadi" panose="020B0604020104020204" pitchFamily="34" charset="0"/>
            </a:endParaRPr>
          </a:p>
          <a:p>
            <a:endParaRPr lang="en-GB" sz="1900" dirty="0">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36528" cy="4351338"/>
          </a:xfrm>
          <a:prstGeom prst="rect">
            <a:avLst/>
          </a:prstGeom>
        </p:spPr>
        <p:txBody>
          <a:bodyPr>
            <a:noAutofit/>
          </a:bodyPr>
          <a:lstStyle/>
          <a:p>
            <a:pPr>
              <a:lnSpc>
                <a:spcPct val="100000"/>
              </a:lnSpc>
              <a:spcBef>
                <a:spcPts val="1400"/>
              </a:spcBef>
            </a:pPr>
            <a:r>
              <a:rPr lang="en-GB" sz="1900" dirty="0">
                <a:solidFill>
                  <a:schemeClr val="accent3">
                    <a:lumMod val="25000"/>
                  </a:schemeClr>
                </a:solidFill>
                <a:latin typeface="Abadi" panose="020B0604020104020204" pitchFamily="34" charset="0"/>
              </a:rPr>
              <a:t>Rich Data, In-Depth Insights: Leveraged comprehensive SpaceX data to gain profound insights into launch outcomes, site locations, and key factors influencing success.</a:t>
            </a:r>
          </a:p>
          <a:p>
            <a:pPr>
              <a:lnSpc>
                <a:spcPct val="100000"/>
              </a:lnSpc>
              <a:spcBef>
                <a:spcPts val="1400"/>
              </a:spcBef>
            </a:pPr>
            <a:r>
              <a:rPr lang="en-GB" sz="1900" dirty="0">
                <a:solidFill>
                  <a:schemeClr val="accent3">
                    <a:lumMod val="25000"/>
                  </a:schemeClr>
                </a:solidFill>
                <a:latin typeface="Abadi" panose="020B0604020104020204" pitchFamily="34" charset="0"/>
              </a:rPr>
              <a:t>Effective Data Preparation: Meticulously cleaned and prepared the dataset, ensuring high data quality for meaningful analysis.</a:t>
            </a:r>
          </a:p>
          <a:p>
            <a:pPr>
              <a:lnSpc>
                <a:spcPct val="100000"/>
              </a:lnSpc>
              <a:spcBef>
                <a:spcPts val="1400"/>
              </a:spcBef>
            </a:pPr>
            <a:r>
              <a:rPr lang="en-GB" sz="1900" dirty="0">
                <a:solidFill>
                  <a:schemeClr val="accent3">
                    <a:lumMod val="25000"/>
                  </a:schemeClr>
                </a:solidFill>
                <a:latin typeface="Abadi" panose="020B0604020104020204" pitchFamily="34" charset="0"/>
              </a:rPr>
              <a:t>Dynamic Visualizations: Utilized interactive maps and insightful plots to visually represent launch site locations, success rates, and payload correlations, enhancing data understanding.</a:t>
            </a:r>
          </a:p>
          <a:p>
            <a:pPr>
              <a:lnSpc>
                <a:spcPct val="100000"/>
              </a:lnSpc>
              <a:spcBef>
                <a:spcPts val="1400"/>
              </a:spcBef>
            </a:pPr>
            <a:r>
              <a:rPr lang="en-GB" sz="1900" dirty="0">
                <a:solidFill>
                  <a:schemeClr val="accent3">
                    <a:lumMod val="25000"/>
                  </a:schemeClr>
                </a:solidFill>
                <a:latin typeface="Abadi" panose="020B0604020104020204" pitchFamily="34" charset="0"/>
              </a:rPr>
              <a:t>Accurate Predictive Model: Developed a high-performing classification model, demonstrating the power of data-driven decision-making in space rocket launches.</a:t>
            </a:r>
          </a:p>
          <a:p>
            <a:pPr>
              <a:lnSpc>
                <a:spcPct val="100000"/>
              </a:lnSpc>
              <a:spcBef>
                <a:spcPts val="1400"/>
              </a:spcBef>
            </a:pPr>
            <a:r>
              <a:rPr lang="en-GB" sz="1900" dirty="0">
                <a:solidFill>
                  <a:schemeClr val="accent3">
                    <a:lumMod val="25000"/>
                  </a:schemeClr>
                </a:solidFill>
                <a:latin typeface="Abadi" panose="020B0604020104020204" pitchFamily="34" charset="0"/>
              </a:rPr>
              <a:t>Strategic Insights for Future Missions: The analysis provides valuable information for SpaceX, aiding in strategic planning and decision-making for upcoming missions.</a:t>
            </a:r>
            <a:endParaRPr lang="en-US" sz="19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DA563A60-F06A-7C4D-E31B-924B1B8E4ED6}"/>
              </a:ext>
            </a:extLst>
          </p:cNvPr>
          <p:cNvPicPr>
            <a:picLocks noChangeAspect="1"/>
          </p:cNvPicPr>
          <p:nvPr/>
        </p:nvPicPr>
        <p:blipFill>
          <a:blip r:embed="rId4"/>
          <a:stretch>
            <a:fillRect/>
          </a:stretch>
        </p:blipFill>
        <p:spPr>
          <a:xfrm>
            <a:off x="5004625" y="1087699"/>
            <a:ext cx="3174587" cy="2555358"/>
          </a:xfrm>
          <a:prstGeom prst="rect">
            <a:avLst/>
          </a:prstGeom>
        </p:spPr>
      </p:pic>
      <p:pic>
        <p:nvPicPr>
          <p:cNvPr id="7" name="Picture 6">
            <a:extLst>
              <a:ext uri="{FF2B5EF4-FFF2-40B4-BE49-F238E27FC236}">
                <a16:creationId xmlns:a16="http://schemas.microsoft.com/office/drawing/2014/main" id="{8073D29D-5512-3FE1-586B-68C5D4BFC2DD}"/>
              </a:ext>
            </a:extLst>
          </p:cNvPr>
          <p:cNvPicPr>
            <a:picLocks noChangeAspect="1"/>
          </p:cNvPicPr>
          <p:nvPr/>
        </p:nvPicPr>
        <p:blipFill>
          <a:blip r:embed="rId5"/>
          <a:stretch>
            <a:fillRect/>
          </a:stretch>
        </p:blipFill>
        <p:spPr>
          <a:xfrm>
            <a:off x="8145118" y="1087699"/>
            <a:ext cx="3174587" cy="2555358"/>
          </a:xfrm>
          <a:prstGeom prst="rect">
            <a:avLst/>
          </a:prstGeom>
        </p:spPr>
      </p:pic>
      <p:pic>
        <p:nvPicPr>
          <p:cNvPr id="9" name="Picture 8">
            <a:extLst>
              <a:ext uri="{FF2B5EF4-FFF2-40B4-BE49-F238E27FC236}">
                <a16:creationId xmlns:a16="http://schemas.microsoft.com/office/drawing/2014/main" id="{D0FF9F94-5F74-0044-AF48-6E4083F610A8}"/>
              </a:ext>
            </a:extLst>
          </p:cNvPr>
          <p:cNvPicPr>
            <a:picLocks noChangeAspect="1"/>
          </p:cNvPicPr>
          <p:nvPr/>
        </p:nvPicPr>
        <p:blipFill>
          <a:blip r:embed="rId6"/>
          <a:stretch>
            <a:fillRect/>
          </a:stretch>
        </p:blipFill>
        <p:spPr>
          <a:xfrm>
            <a:off x="840822" y="1087699"/>
            <a:ext cx="4231993" cy="2555358"/>
          </a:xfrm>
          <a:prstGeom prst="rect">
            <a:avLst/>
          </a:prstGeom>
        </p:spPr>
      </p:pic>
      <p:pic>
        <p:nvPicPr>
          <p:cNvPr id="12" name="Picture 11">
            <a:extLst>
              <a:ext uri="{FF2B5EF4-FFF2-40B4-BE49-F238E27FC236}">
                <a16:creationId xmlns:a16="http://schemas.microsoft.com/office/drawing/2014/main" id="{D378B5E2-8DDB-7DA2-A6AE-3B88A2687A99}"/>
              </a:ext>
            </a:extLst>
          </p:cNvPr>
          <p:cNvPicPr>
            <a:picLocks noChangeAspect="1"/>
          </p:cNvPicPr>
          <p:nvPr/>
        </p:nvPicPr>
        <p:blipFill>
          <a:blip r:embed="rId7"/>
          <a:stretch>
            <a:fillRect/>
          </a:stretch>
        </p:blipFill>
        <p:spPr>
          <a:xfrm>
            <a:off x="829471" y="3643057"/>
            <a:ext cx="4172532" cy="1714739"/>
          </a:xfrm>
          <a:prstGeom prst="rect">
            <a:avLst/>
          </a:prstGeom>
        </p:spPr>
      </p:pic>
      <p:sp>
        <p:nvSpPr>
          <p:cNvPr id="13" name="TextBox 12">
            <a:extLst>
              <a:ext uri="{FF2B5EF4-FFF2-40B4-BE49-F238E27FC236}">
                <a16:creationId xmlns:a16="http://schemas.microsoft.com/office/drawing/2014/main" id="{6D931146-26D7-8BDA-0FA0-3BC4A49EFE85}"/>
              </a:ext>
            </a:extLst>
          </p:cNvPr>
          <p:cNvSpPr txBox="1"/>
          <p:nvPr/>
        </p:nvSpPr>
        <p:spPr>
          <a:xfrm>
            <a:off x="5004625" y="3813313"/>
            <a:ext cx="6017005" cy="2585323"/>
          </a:xfrm>
          <a:prstGeom prst="rect">
            <a:avLst/>
          </a:prstGeom>
          <a:noFill/>
        </p:spPr>
        <p:txBody>
          <a:bodyPr wrap="square" rtlCol="0">
            <a:spAutoFit/>
          </a:bodyPr>
          <a:lstStyle/>
          <a:p>
            <a:pPr marL="285750" indent="-285750">
              <a:buFont typeface="Arial" panose="020B0604020202020204" pitchFamily="34" charset="0"/>
              <a:buChar char="•"/>
            </a:pPr>
            <a:r>
              <a:rPr lang="en-GB" dirty="0"/>
              <a:t>%</a:t>
            </a:r>
            <a:r>
              <a:rPr lang="en-GB" dirty="0" err="1"/>
              <a:t>sql</a:t>
            </a:r>
            <a:r>
              <a:rPr lang="en-GB" dirty="0"/>
              <a:t> SELECT DISTINCT "</a:t>
            </a:r>
            <a:r>
              <a:rPr lang="en-GB" dirty="0" err="1"/>
              <a:t>Launch_Site</a:t>
            </a:r>
            <a:r>
              <a:rPr lang="en-GB" dirty="0"/>
              <a:t>" FROM SPACEXTABLE; </a:t>
            </a:r>
          </a:p>
          <a:p>
            <a:pPr marL="285750" indent="-285750">
              <a:buFont typeface="Arial" panose="020B0604020202020204" pitchFamily="34" charset="0"/>
              <a:buChar char="•"/>
            </a:pPr>
            <a:r>
              <a:rPr lang="en-GB" dirty="0"/>
              <a:t>%</a:t>
            </a:r>
            <a:r>
              <a:rPr lang="en-GB" dirty="0" err="1"/>
              <a:t>sql</a:t>
            </a:r>
            <a:r>
              <a:rPr lang="en-GB" dirty="0"/>
              <a:t> SELECT * FROM SPACEXTABLE WHERE </a:t>
            </a:r>
            <a:r>
              <a:rPr lang="en-GB" dirty="0" err="1"/>
              <a:t>Launch_Site</a:t>
            </a:r>
            <a:r>
              <a:rPr lang="en-GB" dirty="0"/>
              <a:t> LIKE 'CCA%' LIMIT 5;</a:t>
            </a:r>
          </a:p>
          <a:p>
            <a:pPr marL="285750" indent="-285750">
              <a:buFont typeface="Arial" panose="020B0604020202020204" pitchFamily="34" charset="0"/>
              <a:buChar char="•"/>
            </a:pPr>
            <a:r>
              <a:rPr lang="en-GB" dirty="0"/>
              <a:t>%</a:t>
            </a:r>
            <a:r>
              <a:rPr lang="en-GB" dirty="0" err="1"/>
              <a:t>sql</a:t>
            </a:r>
            <a:r>
              <a:rPr lang="en-GB" dirty="0"/>
              <a:t> SELECT SUM("PAYLOAD_MASS__KG_") FROM SPACEXTABLE WHERE "Customer" = 'NASA (CRS)’;</a:t>
            </a:r>
          </a:p>
          <a:p>
            <a:pPr marL="285750" indent="-285750">
              <a:buFont typeface="Arial" panose="020B0604020202020204" pitchFamily="34" charset="0"/>
              <a:buChar char="•"/>
            </a:pPr>
            <a:r>
              <a:rPr lang="en-GB" dirty="0"/>
              <a:t>%</a:t>
            </a:r>
            <a:r>
              <a:rPr lang="en-GB" dirty="0" err="1"/>
              <a:t>sql</a:t>
            </a:r>
            <a:r>
              <a:rPr lang="en-GB" dirty="0"/>
              <a:t> SELECT AVG("PAYLOAD_MASS__KG_") FROM SPACEXTABLE WHERE "</a:t>
            </a:r>
            <a:r>
              <a:rPr lang="en-GB" dirty="0" err="1"/>
              <a:t>Booster_Version</a:t>
            </a:r>
            <a:r>
              <a:rPr lang="en-GB" dirty="0"/>
              <a:t>" = 'F9 v1.1’;</a:t>
            </a:r>
          </a:p>
          <a:p>
            <a:pPr marL="285750" indent="-285750">
              <a:buFont typeface="Arial" panose="020B0604020202020204" pitchFamily="34" charset="0"/>
              <a:buChar char="•"/>
            </a:pPr>
            <a:r>
              <a:rPr lang="en-GB" dirty="0"/>
              <a:t>%</a:t>
            </a:r>
            <a:r>
              <a:rPr lang="en-GB" dirty="0" err="1"/>
              <a:t>sql</a:t>
            </a:r>
            <a:r>
              <a:rPr lang="en-GB" dirty="0"/>
              <a:t> SELECT MIN(Date) FROM SPACEXTABLE WHERE "</a:t>
            </a:r>
            <a:r>
              <a:rPr lang="en-GB" dirty="0" err="1"/>
              <a:t>Landing_Outcome</a:t>
            </a:r>
            <a:r>
              <a:rPr lang="en-GB" dirty="0"/>
              <a:t>" = 'Success (ground pad)’;</a:t>
            </a: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81987338-83B1-2BDC-E797-B28E3D13D215}"/>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47</a:t>
            </a:fld>
            <a:endParaRPr lang="en-US"/>
          </a:p>
        </p:txBody>
      </p:sp>
      <p:sp>
        <p:nvSpPr>
          <p:cNvPr id="3" name="Title 1">
            <a:extLst>
              <a:ext uri="{FF2B5EF4-FFF2-40B4-BE49-F238E27FC236}">
                <a16:creationId xmlns:a16="http://schemas.microsoft.com/office/drawing/2014/main" id="{8F635B19-E5D4-ECB3-3357-A85D62E8913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8" name="TextBox 7">
            <a:extLst>
              <a:ext uri="{FF2B5EF4-FFF2-40B4-BE49-F238E27FC236}">
                <a16:creationId xmlns:a16="http://schemas.microsoft.com/office/drawing/2014/main" id="{B3991C18-644B-E202-B334-7F42CC3673C1}"/>
              </a:ext>
            </a:extLst>
          </p:cNvPr>
          <p:cNvSpPr txBox="1"/>
          <p:nvPr/>
        </p:nvSpPr>
        <p:spPr>
          <a:xfrm>
            <a:off x="770010" y="1110890"/>
            <a:ext cx="10043763" cy="5909310"/>
          </a:xfrm>
          <a:prstGeom prst="rect">
            <a:avLst/>
          </a:prstGeom>
          <a:noFill/>
        </p:spPr>
        <p:txBody>
          <a:bodyPr wrap="square" rtlCol="0">
            <a:spAutoFit/>
          </a:bodyPr>
          <a:lstStyle/>
          <a:p>
            <a:pPr marL="285750" indent="-285750">
              <a:buFont typeface="Arial" panose="020B0604020202020204" pitchFamily="34" charset="0"/>
              <a:buChar char="•"/>
            </a:pPr>
            <a:r>
              <a:rPr lang="en-GB" sz="1400" dirty="0">
                <a:latin typeface="Abadi" panose="020B0604020104020204" pitchFamily="34" charset="0"/>
              </a:rPr>
              <a:t>%</a:t>
            </a:r>
            <a:r>
              <a:rPr lang="en-GB" sz="1400" dirty="0" err="1">
                <a:latin typeface="Abadi" panose="020B0604020104020204" pitchFamily="34" charset="0"/>
              </a:rPr>
              <a:t>sql</a:t>
            </a:r>
            <a:r>
              <a:rPr lang="en-GB" sz="1400" dirty="0">
                <a:latin typeface="Abadi" panose="020B0604020104020204" pitchFamily="34" charset="0"/>
              </a:rPr>
              <a:t> SELECT DISTINCT </a:t>
            </a:r>
            <a:r>
              <a:rPr lang="en-GB" sz="1400" dirty="0" err="1">
                <a:latin typeface="Abadi" panose="020B0604020104020204" pitchFamily="34" charset="0"/>
              </a:rPr>
              <a:t>Booster_Version</a:t>
            </a:r>
            <a:r>
              <a:rPr lang="en-GB" sz="1400" dirty="0">
                <a:latin typeface="Abadi" panose="020B0604020104020204" pitchFamily="34" charset="0"/>
              </a:rPr>
              <a:t> FROM SPACEXTABLE WHERE "</a:t>
            </a:r>
            <a:r>
              <a:rPr lang="en-GB" sz="1400" dirty="0" err="1">
                <a:latin typeface="Abadi" panose="020B0604020104020204" pitchFamily="34" charset="0"/>
              </a:rPr>
              <a:t>Landing_Outcome</a:t>
            </a:r>
            <a:r>
              <a:rPr lang="en-GB" sz="1400" dirty="0">
                <a:latin typeface="Abadi" panose="020B0604020104020204" pitchFamily="34" charset="0"/>
              </a:rPr>
              <a:t>" = 'Success (drone ship)' AND "PAYLOAD_MASS__KG_" BETWEEN 4000 AND 6000;</a:t>
            </a:r>
          </a:p>
          <a:p>
            <a:pPr marL="285750" indent="-285750">
              <a:buFont typeface="Arial" panose="020B0604020202020204" pitchFamily="34" charset="0"/>
              <a:buChar char="•"/>
            </a:pPr>
            <a:r>
              <a:rPr lang="en-GB" sz="1400" dirty="0">
                <a:latin typeface="Abadi" panose="020B0604020104020204" pitchFamily="34" charset="0"/>
              </a:rPr>
              <a:t>%</a:t>
            </a:r>
            <a:r>
              <a:rPr lang="en-GB" sz="1400" dirty="0" err="1">
                <a:latin typeface="Abadi" panose="020B0604020104020204" pitchFamily="34" charset="0"/>
              </a:rPr>
              <a:t>sql</a:t>
            </a:r>
            <a:r>
              <a:rPr lang="en-GB" sz="1400" dirty="0">
                <a:latin typeface="Abadi" panose="020B0604020104020204" pitchFamily="34" charset="0"/>
              </a:rPr>
              <a:t> SELECT "</a:t>
            </a:r>
            <a:r>
              <a:rPr lang="en-GB" sz="1400" dirty="0" err="1">
                <a:latin typeface="Abadi" panose="020B0604020104020204" pitchFamily="34" charset="0"/>
              </a:rPr>
              <a:t>Mission_Outcome</a:t>
            </a:r>
            <a:r>
              <a:rPr lang="en-GB" sz="1400" dirty="0">
                <a:latin typeface="Abadi" panose="020B0604020104020204" pitchFamily="34" charset="0"/>
              </a:rPr>
              <a:t>", COUNT(*) as "Total" FROM SPACEXTABLE GROUP BY "</a:t>
            </a:r>
            <a:r>
              <a:rPr lang="en-GB" sz="1400" dirty="0" err="1">
                <a:latin typeface="Abadi" panose="020B0604020104020204" pitchFamily="34" charset="0"/>
              </a:rPr>
              <a:t>Mission_Outcome</a:t>
            </a:r>
            <a:r>
              <a:rPr lang="en-GB" sz="1400" dirty="0">
                <a:latin typeface="Abadi" panose="020B0604020104020204" pitchFamily="34" charset="0"/>
              </a:rPr>
              <a:t>";</a:t>
            </a:r>
          </a:p>
          <a:p>
            <a:pPr marL="285750" indent="-285750">
              <a:buFont typeface="Arial" panose="020B0604020202020204" pitchFamily="34" charset="0"/>
              <a:buChar char="•"/>
            </a:pPr>
            <a:r>
              <a:rPr lang="en-GB" sz="1400" dirty="0">
                <a:latin typeface="Abadi" panose="020B0604020104020204" pitchFamily="34" charset="0"/>
              </a:rPr>
              <a:t>%</a:t>
            </a:r>
            <a:r>
              <a:rPr lang="en-GB" sz="1400" dirty="0" err="1">
                <a:latin typeface="Abadi" panose="020B0604020104020204" pitchFamily="34" charset="0"/>
              </a:rPr>
              <a:t>sql</a:t>
            </a:r>
            <a:r>
              <a:rPr lang="en-GB" sz="1400" dirty="0">
                <a:latin typeface="Abadi" panose="020B0604020104020204" pitchFamily="34" charset="0"/>
              </a:rPr>
              <a:t> SELECT DISTINCT "</a:t>
            </a:r>
            <a:r>
              <a:rPr lang="en-GB" sz="1400" dirty="0" err="1">
                <a:latin typeface="Abadi" panose="020B0604020104020204" pitchFamily="34" charset="0"/>
              </a:rPr>
              <a:t>Booster_Version</a:t>
            </a:r>
            <a:r>
              <a:rPr lang="en-GB" sz="1400" dirty="0">
                <a:latin typeface="Abadi" panose="020B0604020104020204" pitchFamily="34" charset="0"/>
              </a:rPr>
              <a:t>" FROM SPACEXTABLE WHERE "PAYLOAD_MASS__KG_" = (SELECT MAX("PAYLOAD_MASS__KG_") FROM SPACEXTABLE);</a:t>
            </a:r>
          </a:p>
          <a:p>
            <a:pPr marL="285750" indent="-285750">
              <a:buFont typeface="Arial" panose="020B0604020202020204" pitchFamily="34" charset="0"/>
              <a:buChar char="•"/>
            </a:pPr>
            <a:r>
              <a:rPr lang="en-GB" sz="1400" dirty="0">
                <a:latin typeface="Abadi" panose="020B0604020104020204" pitchFamily="34" charset="0"/>
              </a:rPr>
              <a:t>%%</a:t>
            </a:r>
            <a:r>
              <a:rPr lang="en-GB" sz="1400" dirty="0" err="1">
                <a:latin typeface="Abadi" panose="020B0604020104020204" pitchFamily="34" charset="0"/>
              </a:rPr>
              <a:t>sql</a:t>
            </a:r>
            <a:endParaRPr lang="en-GB" sz="1400" dirty="0">
              <a:latin typeface="Abadi" panose="020B0604020104020204" pitchFamily="34" charset="0"/>
            </a:endParaRPr>
          </a:p>
          <a:p>
            <a:pPr lvl="1"/>
            <a:r>
              <a:rPr lang="en-GB" sz="1400" dirty="0">
                <a:latin typeface="Abadi" panose="020B0604020104020204" pitchFamily="34" charset="0"/>
              </a:rPr>
              <a:t>SELECT </a:t>
            </a:r>
          </a:p>
          <a:p>
            <a:pPr lvl="1"/>
            <a:r>
              <a:rPr lang="en-GB" sz="1400" dirty="0">
                <a:latin typeface="Abadi" panose="020B0604020104020204" pitchFamily="34" charset="0"/>
              </a:rPr>
              <a:t>    CASE </a:t>
            </a:r>
          </a:p>
          <a:p>
            <a:pPr lvl="1"/>
            <a:r>
              <a:rPr lang="en-GB" sz="1400" dirty="0">
                <a:latin typeface="Abadi" panose="020B0604020104020204" pitchFamily="34" charset="0"/>
              </a:rPr>
              <a:t>        WHEN </a:t>
            </a:r>
            <a:r>
              <a:rPr lang="en-GB" sz="1400" dirty="0" err="1">
                <a:latin typeface="Abadi" panose="020B0604020104020204" pitchFamily="34" charset="0"/>
              </a:rPr>
              <a:t>substr</a:t>
            </a:r>
            <a:r>
              <a:rPr lang="en-GB" sz="1400" dirty="0">
                <a:latin typeface="Abadi" panose="020B0604020104020204" pitchFamily="34" charset="0"/>
              </a:rPr>
              <a:t>(Date, 6, 2) = '01' THEN 'January'</a:t>
            </a:r>
          </a:p>
          <a:p>
            <a:pPr lvl="1"/>
            <a:r>
              <a:rPr lang="en-GB" sz="1400" dirty="0">
                <a:latin typeface="Abadi" panose="020B0604020104020204" pitchFamily="34" charset="0"/>
              </a:rPr>
              <a:t>        WHEN </a:t>
            </a:r>
            <a:r>
              <a:rPr lang="en-GB" sz="1400" dirty="0" err="1">
                <a:latin typeface="Abadi" panose="020B0604020104020204" pitchFamily="34" charset="0"/>
              </a:rPr>
              <a:t>substr</a:t>
            </a:r>
            <a:r>
              <a:rPr lang="en-GB" sz="1400" dirty="0">
                <a:latin typeface="Abadi" panose="020B0604020104020204" pitchFamily="34" charset="0"/>
              </a:rPr>
              <a:t>(Date, 6, 2) = '02' THEN 'February'</a:t>
            </a:r>
          </a:p>
          <a:p>
            <a:pPr lvl="1"/>
            <a:r>
              <a:rPr lang="en-GB" sz="1400" dirty="0">
                <a:latin typeface="Abadi" panose="020B0604020104020204" pitchFamily="34" charset="0"/>
              </a:rPr>
              <a:t>        WHEN </a:t>
            </a:r>
            <a:r>
              <a:rPr lang="en-GB" sz="1400" dirty="0" err="1">
                <a:latin typeface="Abadi" panose="020B0604020104020204" pitchFamily="34" charset="0"/>
              </a:rPr>
              <a:t>substr</a:t>
            </a:r>
            <a:r>
              <a:rPr lang="en-GB" sz="1400" dirty="0">
                <a:latin typeface="Abadi" panose="020B0604020104020204" pitchFamily="34" charset="0"/>
              </a:rPr>
              <a:t>(Date, 6, 2) = '03' THEN 'March'</a:t>
            </a:r>
          </a:p>
          <a:p>
            <a:pPr lvl="1"/>
            <a:r>
              <a:rPr lang="en-GB" sz="1400" dirty="0">
                <a:latin typeface="Abadi" panose="020B0604020104020204" pitchFamily="34" charset="0"/>
              </a:rPr>
              <a:t>        WHEN </a:t>
            </a:r>
            <a:r>
              <a:rPr lang="en-GB" sz="1400" dirty="0" err="1">
                <a:latin typeface="Abadi" panose="020B0604020104020204" pitchFamily="34" charset="0"/>
              </a:rPr>
              <a:t>substr</a:t>
            </a:r>
            <a:r>
              <a:rPr lang="en-GB" sz="1400" dirty="0">
                <a:latin typeface="Abadi" panose="020B0604020104020204" pitchFamily="34" charset="0"/>
              </a:rPr>
              <a:t>(Date, 6, 2) = '04' THEN 'April'</a:t>
            </a:r>
          </a:p>
          <a:p>
            <a:pPr lvl="1"/>
            <a:r>
              <a:rPr lang="en-GB" sz="1400" dirty="0">
                <a:latin typeface="Abadi" panose="020B0604020104020204" pitchFamily="34" charset="0"/>
              </a:rPr>
              <a:t>        WHEN </a:t>
            </a:r>
            <a:r>
              <a:rPr lang="en-GB" sz="1400" dirty="0" err="1">
                <a:latin typeface="Abadi" panose="020B0604020104020204" pitchFamily="34" charset="0"/>
              </a:rPr>
              <a:t>substr</a:t>
            </a:r>
            <a:r>
              <a:rPr lang="en-GB" sz="1400" dirty="0">
                <a:latin typeface="Abadi" panose="020B0604020104020204" pitchFamily="34" charset="0"/>
              </a:rPr>
              <a:t>(Date, 6, 2) = '05' THEN 'May'</a:t>
            </a:r>
          </a:p>
          <a:p>
            <a:pPr lvl="1"/>
            <a:r>
              <a:rPr lang="en-GB" sz="1400" dirty="0">
                <a:latin typeface="Abadi" panose="020B0604020104020204" pitchFamily="34" charset="0"/>
              </a:rPr>
              <a:t>        WHEN </a:t>
            </a:r>
            <a:r>
              <a:rPr lang="en-GB" sz="1400" dirty="0" err="1">
                <a:latin typeface="Abadi" panose="020B0604020104020204" pitchFamily="34" charset="0"/>
              </a:rPr>
              <a:t>substr</a:t>
            </a:r>
            <a:r>
              <a:rPr lang="en-GB" sz="1400" dirty="0">
                <a:latin typeface="Abadi" panose="020B0604020104020204" pitchFamily="34" charset="0"/>
              </a:rPr>
              <a:t>(Date, 6, 2) = '06' THEN 'June'</a:t>
            </a:r>
          </a:p>
          <a:p>
            <a:pPr lvl="1"/>
            <a:r>
              <a:rPr lang="en-GB" sz="1400" dirty="0">
                <a:latin typeface="Abadi" panose="020B0604020104020204" pitchFamily="34" charset="0"/>
              </a:rPr>
              <a:t>        WHEN </a:t>
            </a:r>
            <a:r>
              <a:rPr lang="en-GB" sz="1400" dirty="0" err="1">
                <a:latin typeface="Abadi" panose="020B0604020104020204" pitchFamily="34" charset="0"/>
              </a:rPr>
              <a:t>substr</a:t>
            </a:r>
            <a:r>
              <a:rPr lang="en-GB" sz="1400" dirty="0">
                <a:latin typeface="Abadi" panose="020B0604020104020204" pitchFamily="34" charset="0"/>
              </a:rPr>
              <a:t>(Date, 6, 2) = '07' THEN 'July'</a:t>
            </a:r>
          </a:p>
          <a:p>
            <a:pPr lvl="1"/>
            <a:r>
              <a:rPr lang="en-GB" sz="1400" dirty="0">
                <a:latin typeface="Abadi" panose="020B0604020104020204" pitchFamily="34" charset="0"/>
              </a:rPr>
              <a:t>        WHEN </a:t>
            </a:r>
            <a:r>
              <a:rPr lang="en-GB" sz="1400" dirty="0" err="1">
                <a:latin typeface="Abadi" panose="020B0604020104020204" pitchFamily="34" charset="0"/>
              </a:rPr>
              <a:t>substr</a:t>
            </a:r>
            <a:r>
              <a:rPr lang="en-GB" sz="1400" dirty="0">
                <a:latin typeface="Abadi" panose="020B0604020104020204" pitchFamily="34" charset="0"/>
              </a:rPr>
              <a:t>(Date, 6, 2) = '08' THEN 'August'</a:t>
            </a:r>
          </a:p>
          <a:p>
            <a:pPr lvl="1"/>
            <a:r>
              <a:rPr lang="en-GB" sz="1400" dirty="0">
                <a:latin typeface="Abadi" panose="020B0604020104020204" pitchFamily="34" charset="0"/>
              </a:rPr>
              <a:t>        WHEN </a:t>
            </a:r>
            <a:r>
              <a:rPr lang="en-GB" sz="1400" dirty="0" err="1">
                <a:latin typeface="Abadi" panose="020B0604020104020204" pitchFamily="34" charset="0"/>
              </a:rPr>
              <a:t>substr</a:t>
            </a:r>
            <a:r>
              <a:rPr lang="en-GB" sz="1400" dirty="0">
                <a:latin typeface="Abadi" panose="020B0604020104020204" pitchFamily="34" charset="0"/>
              </a:rPr>
              <a:t>(Date, 6, 2) = '09' THEN 'September'</a:t>
            </a:r>
          </a:p>
          <a:p>
            <a:pPr lvl="1"/>
            <a:r>
              <a:rPr lang="en-GB" sz="1400" dirty="0">
                <a:latin typeface="Abadi" panose="020B0604020104020204" pitchFamily="34" charset="0"/>
              </a:rPr>
              <a:t>        WHEN </a:t>
            </a:r>
            <a:r>
              <a:rPr lang="en-GB" sz="1400" dirty="0" err="1">
                <a:latin typeface="Abadi" panose="020B0604020104020204" pitchFamily="34" charset="0"/>
              </a:rPr>
              <a:t>substr</a:t>
            </a:r>
            <a:r>
              <a:rPr lang="en-GB" sz="1400" dirty="0">
                <a:latin typeface="Abadi" panose="020B0604020104020204" pitchFamily="34" charset="0"/>
              </a:rPr>
              <a:t>(Date, 6, 2) = '10' THEN 'October'</a:t>
            </a:r>
          </a:p>
          <a:p>
            <a:pPr lvl="1"/>
            <a:r>
              <a:rPr lang="en-GB" sz="1400" dirty="0">
                <a:latin typeface="Abadi" panose="020B0604020104020204" pitchFamily="34" charset="0"/>
              </a:rPr>
              <a:t>        WHEN </a:t>
            </a:r>
            <a:r>
              <a:rPr lang="en-GB" sz="1400" dirty="0" err="1">
                <a:latin typeface="Abadi" panose="020B0604020104020204" pitchFamily="34" charset="0"/>
              </a:rPr>
              <a:t>substr</a:t>
            </a:r>
            <a:r>
              <a:rPr lang="en-GB" sz="1400" dirty="0">
                <a:latin typeface="Abadi" panose="020B0604020104020204" pitchFamily="34" charset="0"/>
              </a:rPr>
              <a:t>(Date, 6, 2) = '11' THEN 'November'</a:t>
            </a:r>
          </a:p>
          <a:p>
            <a:pPr lvl="1"/>
            <a:r>
              <a:rPr lang="en-GB" sz="1400" dirty="0">
                <a:latin typeface="Abadi" panose="020B0604020104020204" pitchFamily="34" charset="0"/>
              </a:rPr>
              <a:t>        WHEN </a:t>
            </a:r>
            <a:r>
              <a:rPr lang="en-GB" sz="1400" dirty="0" err="1">
                <a:latin typeface="Abadi" panose="020B0604020104020204" pitchFamily="34" charset="0"/>
              </a:rPr>
              <a:t>substr</a:t>
            </a:r>
            <a:r>
              <a:rPr lang="en-GB" sz="1400" dirty="0">
                <a:latin typeface="Abadi" panose="020B0604020104020204" pitchFamily="34" charset="0"/>
              </a:rPr>
              <a:t>(Date, 6, 2) = '12' THEN 'December'</a:t>
            </a:r>
          </a:p>
          <a:p>
            <a:pPr lvl="1"/>
            <a:r>
              <a:rPr lang="en-GB" sz="1400" dirty="0">
                <a:latin typeface="Abadi" panose="020B0604020104020204" pitchFamily="34" charset="0"/>
              </a:rPr>
              <a:t>    END AS "Month Names",</a:t>
            </a:r>
          </a:p>
          <a:p>
            <a:pPr lvl="1"/>
            <a:r>
              <a:rPr lang="en-GB" sz="1400" dirty="0">
                <a:latin typeface="Abadi" panose="020B0604020104020204" pitchFamily="34" charset="0"/>
              </a:rPr>
              <a:t>    "Date",</a:t>
            </a:r>
          </a:p>
          <a:p>
            <a:pPr lvl="1"/>
            <a:r>
              <a:rPr lang="en-GB" sz="1400" dirty="0">
                <a:latin typeface="Abadi" panose="020B0604020104020204" pitchFamily="34" charset="0"/>
              </a:rPr>
              <a:t>    "</a:t>
            </a:r>
            <a:r>
              <a:rPr lang="en-GB" sz="1400" dirty="0" err="1">
                <a:latin typeface="Abadi" panose="020B0604020104020204" pitchFamily="34" charset="0"/>
              </a:rPr>
              <a:t>Landing_Outcome</a:t>
            </a:r>
            <a:r>
              <a:rPr lang="en-GB" sz="1400" dirty="0">
                <a:latin typeface="Abadi" panose="020B0604020104020204" pitchFamily="34" charset="0"/>
              </a:rPr>
              <a:t>", </a:t>
            </a:r>
          </a:p>
          <a:p>
            <a:pPr lvl="1"/>
            <a:r>
              <a:rPr lang="en-GB" sz="1400" dirty="0">
                <a:latin typeface="Abadi" panose="020B0604020104020204" pitchFamily="34" charset="0"/>
              </a:rPr>
              <a:t>    "</a:t>
            </a:r>
            <a:r>
              <a:rPr lang="en-GB" sz="1400" dirty="0" err="1">
                <a:latin typeface="Abadi" panose="020B0604020104020204" pitchFamily="34" charset="0"/>
              </a:rPr>
              <a:t>Booster_Version</a:t>
            </a:r>
            <a:r>
              <a:rPr lang="en-GB" sz="1400" dirty="0">
                <a:latin typeface="Abadi" panose="020B0604020104020204" pitchFamily="34" charset="0"/>
              </a:rPr>
              <a:t>", </a:t>
            </a:r>
          </a:p>
          <a:p>
            <a:pPr lvl="1"/>
            <a:r>
              <a:rPr lang="en-GB" sz="1400" dirty="0">
                <a:latin typeface="Abadi" panose="020B0604020104020204" pitchFamily="34" charset="0"/>
              </a:rPr>
              <a:t>    "</a:t>
            </a:r>
            <a:r>
              <a:rPr lang="en-GB" sz="1400" dirty="0" err="1">
                <a:latin typeface="Abadi" panose="020B0604020104020204" pitchFamily="34" charset="0"/>
              </a:rPr>
              <a:t>Launch_Site</a:t>
            </a:r>
            <a:r>
              <a:rPr lang="en-GB" sz="1400" dirty="0">
                <a:latin typeface="Abadi" panose="020B0604020104020204" pitchFamily="34" charset="0"/>
              </a:rPr>
              <a:t>"</a:t>
            </a:r>
          </a:p>
          <a:p>
            <a:pPr lvl="1"/>
            <a:r>
              <a:rPr lang="en-GB" sz="1400" dirty="0">
                <a:latin typeface="Abadi" panose="020B0604020104020204" pitchFamily="34" charset="0"/>
              </a:rPr>
              <a:t>FROM SPACEXTABLE</a:t>
            </a:r>
          </a:p>
          <a:p>
            <a:pPr lvl="1"/>
            <a:r>
              <a:rPr lang="en-GB" sz="1400" dirty="0">
                <a:latin typeface="Abadi" panose="020B0604020104020204" pitchFamily="34" charset="0"/>
              </a:rPr>
              <a:t>WHERE </a:t>
            </a:r>
            <a:r>
              <a:rPr lang="en-GB" sz="1400" dirty="0" err="1">
                <a:latin typeface="Abadi" panose="020B0604020104020204" pitchFamily="34" charset="0"/>
              </a:rPr>
              <a:t>substr</a:t>
            </a:r>
            <a:r>
              <a:rPr lang="en-GB" sz="1400" dirty="0">
                <a:latin typeface="Abadi" panose="020B0604020104020204" pitchFamily="34" charset="0"/>
              </a:rPr>
              <a:t>(Date, 1, 4) = '2015' AND "</a:t>
            </a:r>
            <a:r>
              <a:rPr lang="en-GB" sz="1400" dirty="0" err="1">
                <a:latin typeface="Abadi" panose="020B0604020104020204" pitchFamily="34" charset="0"/>
              </a:rPr>
              <a:t>Landing_Outcome</a:t>
            </a:r>
            <a:r>
              <a:rPr lang="en-GB" sz="1400" dirty="0">
                <a:latin typeface="Abadi" panose="020B0604020104020204" pitchFamily="34" charset="0"/>
              </a:rPr>
              <a:t>" = 'Failure (drone ship)';</a:t>
            </a:r>
          </a:p>
        </p:txBody>
      </p:sp>
    </p:spTree>
    <p:extLst>
      <p:ext uri="{BB962C8B-B14F-4D97-AF65-F5344CB8AC3E}">
        <p14:creationId xmlns:p14="http://schemas.microsoft.com/office/powerpoint/2010/main" val="18254324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2080"/>
            <a:ext cx="10515600" cy="5318760"/>
          </a:xfrm>
          <a:prstGeom prst="rect">
            <a:avLst/>
          </a:prstGeom>
        </p:spPr>
        <p:txBody>
          <a:bodyPr/>
          <a:lstStyle/>
          <a:p>
            <a:pPr marL="0" indent="0">
              <a:buNone/>
            </a:pPr>
            <a:r>
              <a:rPr lang="en-US" sz="2200" dirty="0">
                <a:latin typeface="Abadi" panose="020B0604020104020204" pitchFamily="34" charset="0"/>
              </a:rPr>
              <a:t>Data Sources</a:t>
            </a:r>
          </a:p>
          <a:p>
            <a:r>
              <a:rPr lang="en-US" sz="2200" dirty="0">
                <a:latin typeface="Abadi" panose="020B0604020104020204" pitchFamily="34" charset="0"/>
              </a:rPr>
              <a:t>Obtained from official SpaceX records using SpaceX APIs.</a:t>
            </a:r>
          </a:p>
          <a:p>
            <a:r>
              <a:rPr lang="en-US" sz="2200" dirty="0">
                <a:latin typeface="Abadi" panose="020B0604020104020204" pitchFamily="34" charset="0"/>
              </a:rPr>
              <a:t>Obtained from SpaceX Launches Wikipedia page.</a:t>
            </a:r>
          </a:p>
          <a:p>
            <a:pPr marL="0" indent="0">
              <a:buNone/>
            </a:pPr>
            <a:r>
              <a:rPr lang="en-US" sz="2200" dirty="0">
                <a:latin typeface="Abadi" panose="020B0604020104020204" pitchFamily="34" charset="0"/>
              </a:rPr>
              <a:t>Data Gathering Steps</a:t>
            </a:r>
          </a:p>
          <a:p>
            <a:r>
              <a:rPr lang="en-US" sz="2200" dirty="0">
                <a:latin typeface="Abadi" panose="020B0604020104020204" pitchFamily="34" charset="0"/>
              </a:rPr>
              <a:t>Obtained SpaceX launch records from official sources and Wikipedia.</a:t>
            </a:r>
          </a:p>
          <a:p>
            <a:r>
              <a:rPr lang="en-US" sz="2200" dirty="0">
                <a:latin typeface="Abadi" panose="020B0604020104020204" pitchFamily="34" charset="0"/>
              </a:rPr>
              <a:t>Integrated additional mission details from SpaceX datasets.</a:t>
            </a:r>
          </a:p>
          <a:p>
            <a:r>
              <a:rPr lang="en-US" sz="2200" dirty="0">
                <a:latin typeface="Abadi" panose="020B0604020104020204" pitchFamily="34" charset="0"/>
              </a:rPr>
              <a:t>Ensured accuracy and consistency through rigorous validation and cleaning processes.</a:t>
            </a:r>
          </a:p>
          <a:p>
            <a:pPr marL="0" indent="0">
              <a:buNone/>
            </a:pPr>
            <a:r>
              <a:rPr lang="en-US" sz="2200" dirty="0">
                <a:latin typeface="Abadi" panose="020B0604020104020204" pitchFamily="34" charset="0"/>
              </a:rPr>
              <a:t>Data Collection Flowchart</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88EF8FAA-41AE-F545-D690-2CCA46312E42}"/>
              </a:ext>
            </a:extLst>
          </p:cNvPr>
          <p:cNvSpPr/>
          <p:nvPr/>
        </p:nvSpPr>
        <p:spPr>
          <a:xfrm>
            <a:off x="2119085" y="5146125"/>
            <a:ext cx="1524000" cy="11834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Accessing Official Sources</a:t>
            </a:r>
          </a:p>
        </p:txBody>
      </p:sp>
      <p:sp>
        <p:nvSpPr>
          <p:cNvPr id="4" name="Arrow: Right 3">
            <a:extLst>
              <a:ext uri="{FF2B5EF4-FFF2-40B4-BE49-F238E27FC236}">
                <a16:creationId xmlns:a16="http://schemas.microsoft.com/office/drawing/2014/main" id="{BCDBD4A7-B75F-AE8F-8D93-11114B072B99}"/>
              </a:ext>
            </a:extLst>
          </p:cNvPr>
          <p:cNvSpPr/>
          <p:nvPr/>
        </p:nvSpPr>
        <p:spPr>
          <a:xfrm>
            <a:off x="3643085" y="5608320"/>
            <a:ext cx="807720" cy="259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D56AF50-0171-42A5-BD01-F94E89422657}"/>
              </a:ext>
            </a:extLst>
          </p:cNvPr>
          <p:cNvSpPr/>
          <p:nvPr/>
        </p:nvSpPr>
        <p:spPr>
          <a:xfrm>
            <a:off x="4450805" y="5135880"/>
            <a:ext cx="1752600" cy="11834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Integration with SpaceX Databases</a:t>
            </a:r>
          </a:p>
        </p:txBody>
      </p:sp>
      <p:sp>
        <p:nvSpPr>
          <p:cNvPr id="8" name="Arrow: Right 7">
            <a:extLst>
              <a:ext uri="{FF2B5EF4-FFF2-40B4-BE49-F238E27FC236}">
                <a16:creationId xmlns:a16="http://schemas.microsoft.com/office/drawing/2014/main" id="{FCE34A54-B721-F034-DB4D-2F5884B6719E}"/>
              </a:ext>
            </a:extLst>
          </p:cNvPr>
          <p:cNvSpPr/>
          <p:nvPr/>
        </p:nvSpPr>
        <p:spPr>
          <a:xfrm>
            <a:off x="6203405" y="5567335"/>
            <a:ext cx="960120" cy="2877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C782318A-FB07-16CE-F894-B2C668350C6A}"/>
              </a:ext>
            </a:extLst>
          </p:cNvPr>
          <p:cNvSpPr/>
          <p:nvPr/>
        </p:nvSpPr>
        <p:spPr>
          <a:xfrm>
            <a:off x="7163525" y="5146125"/>
            <a:ext cx="1658652" cy="11834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Data Validation and Cleaning</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Executed RESTful queries to SpaceX API for real-time launch data.</a:t>
            </a:r>
          </a:p>
          <a:p>
            <a:pPr>
              <a:lnSpc>
                <a:spcPct val="100000"/>
              </a:lnSpc>
              <a:spcBef>
                <a:spcPts val="1400"/>
              </a:spcBef>
            </a:pPr>
            <a:r>
              <a:rPr lang="en-US" sz="2200" dirty="0">
                <a:solidFill>
                  <a:schemeClr val="accent3">
                    <a:lumMod val="25000"/>
                  </a:schemeClr>
                </a:solidFill>
                <a:latin typeface="Abadi" panose="020B0604020104020204" pitchFamily="34" charset="0"/>
              </a:rPr>
              <a:t>Converted raw API responses into structured datasets.</a:t>
            </a:r>
          </a:p>
          <a:p>
            <a:pPr>
              <a:lnSpc>
                <a:spcPct val="100000"/>
              </a:lnSpc>
              <a:spcBef>
                <a:spcPts val="1400"/>
              </a:spcBef>
            </a:pPr>
            <a:r>
              <a:rPr lang="en-US" sz="2200" dirty="0">
                <a:solidFill>
                  <a:schemeClr val="accent3">
                    <a:lumMod val="25000"/>
                  </a:schemeClr>
                </a:solidFill>
                <a:latin typeface="Abadi" panose="020B0604020104020204" pitchFamily="34" charset="0"/>
              </a:rPr>
              <a:t>Merged the SpaceX records for comprehensive insights.</a:t>
            </a:r>
          </a:p>
          <a:p>
            <a:pPr>
              <a:lnSpc>
                <a:spcPct val="100000"/>
              </a:lnSpc>
              <a:spcBef>
                <a:spcPts val="1400"/>
              </a:spcBef>
            </a:pPr>
            <a:r>
              <a:rPr lang="en-US" sz="2200" dirty="0">
                <a:solidFill>
                  <a:schemeClr val="accent3">
                    <a:lumMod val="25000"/>
                  </a:schemeClr>
                </a:solidFill>
                <a:latin typeface="Abadi" panose="020B0604020104020204" pitchFamily="34" charset="0"/>
              </a:rPr>
              <a:t>Scrutinized and rectified anomalies for high-quality, reliable data.</a:t>
            </a:r>
          </a:p>
          <a:p>
            <a:pPr marL="0" indent="0">
              <a:lnSpc>
                <a:spcPct val="100000"/>
              </a:lnSpc>
              <a:spcBef>
                <a:spcPts val="1400"/>
              </a:spcBef>
              <a:buNone/>
            </a:pPr>
            <a:r>
              <a:rPr lang="en-US" sz="2200" dirty="0">
                <a:solidFill>
                  <a:schemeClr val="accent3">
                    <a:lumMod val="25000"/>
                  </a:schemeClr>
                </a:solidFill>
                <a:latin typeface="Abadi"/>
              </a:rPr>
              <a:t>GitHub URL</a:t>
            </a:r>
          </a:p>
          <a:p>
            <a:r>
              <a:rPr lang="en-US" sz="2100" dirty="0">
                <a:latin typeface="Abadi" panose="020B0604020104020204" pitchFamily="34" charset="0"/>
              </a:rPr>
              <a:t>https://github.com/ToheebA/Rocket-Launch-Project/blob/main/jupyter-labs-spacex-data-collection-api.ipynb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014046B5-14A3-4323-F95F-ACA83420CFD2}"/>
              </a:ext>
            </a:extLst>
          </p:cNvPr>
          <p:cNvSpPr/>
          <p:nvPr/>
        </p:nvSpPr>
        <p:spPr>
          <a:xfrm>
            <a:off x="6416040" y="1800225"/>
            <a:ext cx="4130040" cy="10953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0" dirty="0">
                <a:effectLst/>
                <a:latin typeface="Abadi" panose="020B0604020104020204" pitchFamily="34" charset="0"/>
              </a:rPr>
              <a:t>Requested and parsed the SpaceX launch data using the GET request</a:t>
            </a:r>
          </a:p>
        </p:txBody>
      </p:sp>
      <p:sp>
        <p:nvSpPr>
          <p:cNvPr id="7" name="Arrow: Down 6">
            <a:extLst>
              <a:ext uri="{FF2B5EF4-FFF2-40B4-BE49-F238E27FC236}">
                <a16:creationId xmlns:a16="http://schemas.microsoft.com/office/drawing/2014/main" id="{1D7ABC99-B8A2-60D1-CA50-AE6FC357603D}"/>
              </a:ext>
            </a:extLst>
          </p:cNvPr>
          <p:cNvSpPr/>
          <p:nvPr/>
        </p:nvSpPr>
        <p:spPr>
          <a:xfrm>
            <a:off x="8092440" y="2895600"/>
            <a:ext cx="777240" cy="7045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9ED6001-D5B3-791B-8C7D-77A90DBA65F6}"/>
              </a:ext>
            </a:extLst>
          </p:cNvPr>
          <p:cNvSpPr/>
          <p:nvPr/>
        </p:nvSpPr>
        <p:spPr>
          <a:xfrm>
            <a:off x="6416040" y="3600189"/>
            <a:ext cx="4130040" cy="130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0" lang="en-US" altLang="en-US" sz="1800" b="1" i="0" u="none" strike="noStrike" cap="none" normalizeH="0" baseline="0" dirty="0">
                <a:ln>
                  <a:noFill/>
                </a:ln>
                <a:solidFill>
                  <a:schemeClr val="tx1"/>
                </a:solidFill>
                <a:effectLst/>
                <a:latin typeface="Abadi" panose="020B0604020104020204" pitchFamily="34" charset="0"/>
              </a:rPr>
              <a:t>Filtered the </a:t>
            </a:r>
            <a:r>
              <a:rPr kumimoji="0" lang="en-US" altLang="en-US" sz="1800" b="1" i="0" u="none" strike="noStrike" cap="none" normalizeH="0" baseline="0" dirty="0" err="1">
                <a:ln>
                  <a:noFill/>
                </a:ln>
                <a:solidFill>
                  <a:schemeClr val="tx1"/>
                </a:solidFill>
                <a:effectLst/>
                <a:latin typeface="Abadi" panose="020B0604020104020204" pitchFamily="34" charset="0"/>
              </a:rPr>
              <a:t>dataframe</a:t>
            </a:r>
            <a:r>
              <a:rPr kumimoji="0" lang="en-US" altLang="en-US" sz="1800" b="1" i="0" u="none" strike="noStrike" cap="none" normalizeH="0" baseline="0" dirty="0">
                <a:ln>
                  <a:noFill/>
                </a:ln>
                <a:solidFill>
                  <a:schemeClr val="tx1"/>
                </a:solidFill>
                <a:effectLst/>
                <a:latin typeface="Abadi" panose="020B0604020104020204" pitchFamily="34" charset="0"/>
              </a:rPr>
              <a:t> to only include launches</a:t>
            </a:r>
          </a:p>
          <a:p>
            <a:pPr algn="ctr"/>
            <a:endParaRPr lang="en-GB" dirty="0"/>
          </a:p>
        </p:txBody>
      </p:sp>
      <p:sp>
        <p:nvSpPr>
          <p:cNvPr id="10" name="Rectangle 2">
            <a:extLst>
              <a:ext uri="{FF2B5EF4-FFF2-40B4-BE49-F238E27FC236}">
                <a16:creationId xmlns:a16="http://schemas.microsoft.com/office/drawing/2014/main" id="{F22D0DFD-1304-0720-1B95-DD7EDA66AA2F}"/>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Arrow: Down 10">
            <a:extLst>
              <a:ext uri="{FF2B5EF4-FFF2-40B4-BE49-F238E27FC236}">
                <a16:creationId xmlns:a16="http://schemas.microsoft.com/office/drawing/2014/main" id="{9489484A-FA58-987A-9770-8D665090701C}"/>
              </a:ext>
            </a:extLst>
          </p:cNvPr>
          <p:cNvSpPr/>
          <p:nvPr/>
        </p:nvSpPr>
        <p:spPr>
          <a:xfrm>
            <a:off x="8092440" y="4907279"/>
            <a:ext cx="777240" cy="7045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7E077F5-0C2F-FE5C-5F46-AFC509C5A35B}"/>
              </a:ext>
            </a:extLst>
          </p:cNvPr>
          <p:cNvSpPr/>
          <p:nvPr/>
        </p:nvSpPr>
        <p:spPr>
          <a:xfrm>
            <a:off x="6416040" y="5611868"/>
            <a:ext cx="4130040" cy="10784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badi" panose="020B0604020104020204" pitchFamily="34" charset="0"/>
              </a:rPr>
              <a:t>Dealt with missing values</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436190"/>
            <a:ext cx="3932238" cy="5715000"/>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Utilized Python libraries like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to parse HTML structure from Wikipedia page.</a:t>
            </a:r>
          </a:p>
          <a:p>
            <a:pPr>
              <a:lnSpc>
                <a:spcPct val="100000"/>
              </a:lnSpc>
              <a:spcBef>
                <a:spcPts val="1400"/>
              </a:spcBef>
            </a:pPr>
            <a:r>
              <a:rPr lang="en-US" sz="2200" dirty="0">
                <a:solidFill>
                  <a:schemeClr val="accent3">
                    <a:lumMod val="25000"/>
                  </a:schemeClr>
                </a:solidFill>
                <a:latin typeface="Abadi" panose="020B0604020104020204" pitchFamily="34" charset="0"/>
              </a:rPr>
              <a:t>Extracted launch information including date, mission, and outcomes.</a:t>
            </a:r>
          </a:p>
          <a:p>
            <a:pPr>
              <a:lnSpc>
                <a:spcPct val="100000"/>
              </a:lnSpc>
              <a:spcBef>
                <a:spcPts val="1400"/>
              </a:spcBef>
            </a:pPr>
            <a:r>
              <a:rPr lang="en-US" sz="2200" dirty="0">
                <a:solidFill>
                  <a:schemeClr val="accent3">
                    <a:lumMod val="25000"/>
                  </a:schemeClr>
                </a:solidFill>
                <a:latin typeface="Abadi" panose="020B0604020104020204" pitchFamily="34" charset="0"/>
              </a:rPr>
              <a:t>Processed raw HTML data into structured datasets.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https://github.com/ToheebA/Rocket-Launch-Project/blob/main/jupyter-labs-webscraping.ipynb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219E91B9-071D-6C28-A0F4-D2CC62334BC2}"/>
              </a:ext>
            </a:extLst>
          </p:cNvPr>
          <p:cNvSpPr/>
          <p:nvPr/>
        </p:nvSpPr>
        <p:spPr>
          <a:xfrm>
            <a:off x="6416040" y="1800225"/>
            <a:ext cx="4130040" cy="10953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0" dirty="0">
                <a:effectLst/>
                <a:latin typeface="-apple-system"/>
              </a:rPr>
              <a:t>Requested the Falcon9 Launch Wiki page from its URL</a:t>
            </a:r>
          </a:p>
        </p:txBody>
      </p:sp>
      <p:sp>
        <p:nvSpPr>
          <p:cNvPr id="7" name="Arrow: Down 6">
            <a:extLst>
              <a:ext uri="{FF2B5EF4-FFF2-40B4-BE49-F238E27FC236}">
                <a16:creationId xmlns:a16="http://schemas.microsoft.com/office/drawing/2014/main" id="{6786AC18-2712-2D15-335B-26780BEA36DB}"/>
              </a:ext>
            </a:extLst>
          </p:cNvPr>
          <p:cNvSpPr/>
          <p:nvPr/>
        </p:nvSpPr>
        <p:spPr>
          <a:xfrm>
            <a:off x="8092440" y="2895600"/>
            <a:ext cx="777240" cy="7045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B6019779-A62E-4A21-2941-9C68196AD48A}"/>
              </a:ext>
            </a:extLst>
          </p:cNvPr>
          <p:cNvSpPr/>
          <p:nvPr/>
        </p:nvSpPr>
        <p:spPr>
          <a:xfrm>
            <a:off x="6416040" y="3600189"/>
            <a:ext cx="4130040" cy="130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b="1" i="0" dirty="0">
                <a:effectLst/>
                <a:latin typeface="-apple-system"/>
              </a:rPr>
              <a:t>Extracted all column/variable names from the HTML table header</a:t>
            </a:r>
          </a:p>
          <a:p>
            <a:pPr algn="ctr"/>
            <a:endParaRPr lang="en-GB" dirty="0"/>
          </a:p>
        </p:txBody>
      </p:sp>
      <p:sp>
        <p:nvSpPr>
          <p:cNvPr id="9" name="Arrow: Down 8">
            <a:extLst>
              <a:ext uri="{FF2B5EF4-FFF2-40B4-BE49-F238E27FC236}">
                <a16:creationId xmlns:a16="http://schemas.microsoft.com/office/drawing/2014/main" id="{8F197126-E913-66F0-270C-94AC45709225}"/>
              </a:ext>
            </a:extLst>
          </p:cNvPr>
          <p:cNvSpPr/>
          <p:nvPr/>
        </p:nvSpPr>
        <p:spPr>
          <a:xfrm>
            <a:off x="8092440" y="4907279"/>
            <a:ext cx="777240" cy="7045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B789A194-F50E-6AC7-8680-34E4984FF7C1}"/>
              </a:ext>
            </a:extLst>
          </p:cNvPr>
          <p:cNvSpPr/>
          <p:nvPr/>
        </p:nvSpPr>
        <p:spPr>
          <a:xfrm>
            <a:off x="6416040" y="5611868"/>
            <a:ext cx="4130040" cy="10784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0" dirty="0">
                <a:effectLst/>
                <a:latin typeface="-apple-system"/>
              </a:rPr>
              <a:t>Created a data frame by parsing the launch HTML tables</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3828</TotalTime>
  <Words>2824</Words>
  <Application>Microsoft Office PowerPoint</Application>
  <PresentationFormat>Widescreen</PresentationFormat>
  <Paragraphs>319</Paragraphs>
  <Slides>48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Abadi</vt:lpstr>
      <vt:lpstr>-apple-system</vt:lpstr>
      <vt:lpstr>Arial</vt:lpstr>
      <vt:lpstr>Arial Unicode MS</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Toheeb Olufade</cp:lastModifiedBy>
  <cp:revision>202</cp:revision>
  <dcterms:created xsi:type="dcterms:W3CDTF">2021-04-29T18:58:34Z</dcterms:created>
  <dcterms:modified xsi:type="dcterms:W3CDTF">2023-10-09T09:35:56Z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